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64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93663-A615-4A94-A555-9CBFEB2206CB}" type="datetimeFigureOut">
              <a:rPr lang="en-US" smtClean="0"/>
              <a:t>3/27/2015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MIPS Assembly Fundamentals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854696" cy="1752600"/>
          </a:xfrm>
        </p:spPr>
        <p:txBody>
          <a:bodyPr>
            <a:normAutofit/>
          </a:bodyPr>
          <a:lstStyle/>
          <a:p>
            <a:pPr algn="l"/>
            <a:r>
              <a:rPr lang="en-US" sz="1200" dirty="0" smtClean="0"/>
              <a:t>Some material taken from Assembly Language for x86 Processors by Kip Irvine © Pearson Education, 2010</a:t>
            </a:r>
          </a:p>
          <a:p>
            <a:pPr algn="l"/>
            <a:endParaRPr lang="en-US" sz="1200" dirty="0"/>
          </a:p>
          <a:p>
            <a:pPr algn="l"/>
            <a:endParaRPr lang="en-US" sz="1200" dirty="0" smtClean="0"/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Slides revised 2/6/2014 by Patrick Kelley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26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10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51641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Mnemonics and Operands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108841" y="1905000"/>
            <a:ext cx="70104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-227013"/>
            <a:r>
              <a:rPr lang="en-US" altLang="en-US" dirty="0" smtClean="0"/>
              <a:t>Instruction Mnemonics</a:t>
            </a:r>
          </a:p>
          <a:p>
            <a:pPr lvl="1"/>
            <a:r>
              <a:rPr lang="en-US" altLang="en-US" dirty="0" smtClean="0"/>
              <a:t>memory aid</a:t>
            </a:r>
          </a:p>
          <a:p>
            <a:pPr lvl="1"/>
            <a:r>
              <a:rPr lang="en-US" altLang="en-US" dirty="0" smtClean="0"/>
              <a:t>examples: move, add, sub, </a:t>
            </a:r>
            <a:r>
              <a:rPr lang="en-US" altLang="en-US" dirty="0" err="1" smtClean="0"/>
              <a:t>mult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nop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ror</a:t>
            </a:r>
            <a:endParaRPr lang="en-US" altLang="en-US" dirty="0" smtClean="0"/>
          </a:p>
          <a:p>
            <a:pPr marL="227013" indent="-227013"/>
            <a:r>
              <a:rPr lang="en-US" altLang="en-US" dirty="0" smtClean="0"/>
              <a:t>Operands</a:t>
            </a:r>
          </a:p>
          <a:p>
            <a:pPr lvl="1"/>
            <a:r>
              <a:rPr lang="en-US" altLang="en-US" dirty="0" smtClean="0"/>
              <a:t>constant</a:t>
            </a:r>
          </a:p>
          <a:p>
            <a:pPr lvl="1"/>
            <a:r>
              <a:rPr lang="en-US" altLang="en-US" dirty="0" smtClean="0"/>
              <a:t>register</a:t>
            </a:r>
          </a:p>
          <a:p>
            <a:pPr lvl="1"/>
            <a:r>
              <a:rPr lang="en-US" altLang="en-US" dirty="0" smtClean="0"/>
              <a:t>memory (data label)</a:t>
            </a:r>
          </a:p>
          <a:p>
            <a:pPr marL="227013" indent="-227013">
              <a:buFontTx/>
              <a:buNone/>
            </a:pPr>
            <a:endParaRPr lang="en-US" altLang="en-US" sz="2000" dirty="0" smtClean="0"/>
          </a:p>
          <a:p>
            <a:pPr marL="227013" indent="-227013">
              <a:buFontTx/>
              <a:buNone/>
            </a:pPr>
            <a:r>
              <a:rPr lang="en-US" altLang="en-US" sz="2000" dirty="0" smtClean="0"/>
              <a:t>Constants are often called </a:t>
            </a:r>
            <a:r>
              <a:rPr lang="en-US" altLang="en-US" sz="2000" dirty="0" smtClean="0">
                <a:solidFill>
                  <a:schemeClr val="tx2"/>
                </a:solidFill>
              </a:rPr>
              <a:t>immediate values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684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762000" y="861848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Comments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838200" y="1547648"/>
            <a:ext cx="7772400" cy="5181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Comments are good!</a:t>
            </a:r>
          </a:p>
          <a:p>
            <a:pPr lvl="1"/>
            <a:r>
              <a:rPr lang="en-US" altLang="en-US" dirty="0" smtClean="0"/>
              <a:t>explain the program's purpose</a:t>
            </a:r>
          </a:p>
          <a:p>
            <a:pPr lvl="1"/>
            <a:r>
              <a:rPr lang="en-US" altLang="en-US" dirty="0" smtClean="0"/>
              <a:t>when it was written, and by whom</a:t>
            </a:r>
          </a:p>
          <a:p>
            <a:pPr lvl="1"/>
            <a:r>
              <a:rPr lang="en-US" altLang="en-US" dirty="0" smtClean="0"/>
              <a:t>revision information</a:t>
            </a:r>
          </a:p>
          <a:p>
            <a:pPr lvl="1"/>
            <a:r>
              <a:rPr lang="en-US" altLang="en-US" dirty="0" smtClean="0"/>
              <a:t>tricky coding techniques</a:t>
            </a:r>
          </a:p>
          <a:p>
            <a:pPr lvl="1"/>
            <a:r>
              <a:rPr lang="en-US" altLang="en-US" dirty="0" smtClean="0"/>
              <a:t>application-specific explanations</a:t>
            </a:r>
          </a:p>
          <a:p>
            <a:r>
              <a:rPr lang="en-US" altLang="en-US" dirty="0" smtClean="0"/>
              <a:t>MIPS Comments</a:t>
            </a:r>
          </a:p>
          <a:p>
            <a:pPr lvl="1"/>
            <a:r>
              <a:rPr lang="en-US" altLang="en-US" dirty="0" smtClean="0"/>
              <a:t>begin with #</a:t>
            </a:r>
          </a:p>
          <a:p>
            <a:pPr lvl="1"/>
            <a:r>
              <a:rPr lang="en-US" altLang="en-US" dirty="0" smtClean="0"/>
              <a:t>only language element besides a label to begin a line</a:t>
            </a:r>
          </a:p>
          <a:p>
            <a:pPr lvl="1"/>
            <a:r>
              <a:rPr lang="en-US" altLang="en-US" dirty="0" smtClean="0"/>
              <a:t>everything after the # to end of line is ignored</a:t>
            </a:r>
          </a:p>
        </p:txBody>
      </p:sp>
    </p:spTree>
    <p:extLst>
      <p:ext uri="{BB962C8B-B14F-4D97-AF65-F5344CB8AC3E}">
        <p14:creationId xmlns:p14="http://schemas.microsoft.com/office/powerpoint/2010/main" val="25555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727841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Instruction Format Examples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90903" y="1676400"/>
            <a:ext cx="77724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No operands</a:t>
            </a:r>
          </a:p>
          <a:p>
            <a:pPr lvl="1"/>
            <a:r>
              <a:rPr lang="en-US" altLang="en-US" dirty="0" err="1" smtClean="0"/>
              <a:t>syscall</a:t>
            </a:r>
            <a:r>
              <a:rPr lang="en-US" altLang="en-US" dirty="0" smtClean="0"/>
              <a:t>			# perform a system service</a:t>
            </a:r>
          </a:p>
          <a:p>
            <a:r>
              <a:rPr lang="en-US" altLang="en-US" dirty="0" smtClean="0"/>
              <a:t>One operand</a:t>
            </a:r>
          </a:p>
          <a:p>
            <a:pPr lvl="1"/>
            <a:r>
              <a:rPr lang="en-US" altLang="en-US" dirty="0" smtClean="0"/>
              <a:t>j </a:t>
            </a:r>
            <a:r>
              <a:rPr lang="en-US" altLang="en-US" dirty="0" err="1" smtClean="0"/>
              <a:t>next_input</a:t>
            </a:r>
            <a:r>
              <a:rPr lang="en-US" altLang="en-US" dirty="0" smtClean="0"/>
              <a:t>		# jump to label ‘</a:t>
            </a:r>
            <a:r>
              <a:rPr lang="en-US" altLang="en-US" dirty="0" err="1" smtClean="0"/>
              <a:t>next_input</a:t>
            </a:r>
            <a:r>
              <a:rPr lang="en-US" altLang="en-US" dirty="0" smtClean="0"/>
              <a:t>’</a:t>
            </a:r>
          </a:p>
          <a:p>
            <a:r>
              <a:rPr lang="en-US" altLang="en-US" dirty="0"/>
              <a:t>Two operands</a:t>
            </a:r>
          </a:p>
          <a:p>
            <a:pPr lvl="1"/>
            <a:r>
              <a:rPr lang="en-US" altLang="en-US" dirty="0" smtClean="0"/>
              <a:t>move $s1, $v0</a:t>
            </a:r>
            <a:r>
              <a:rPr lang="en-US" altLang="en-US" dirty="0"/>
              <a:t>		</a:t>
            </a:r>
            <a:r>
              <a:rPr lang="en-US" altLang="en-US" dirty="0" smtClean="0"/>
              <a:t># contents of $v0 into $s1</a:t>
            </a:r>
            <a:endParaRPr lang="en-US" altLang="en-US" dirty="0"/>
          </a:p>
          <a:p>
            <a:pPr lvl="1"/>
            <a:r>
              <a:rPr lang="en-US" altLang="en-US" dirty="0" smtClean="0"/>
              <a:t>la $a0, </a:t>
            </a:r>
            <a:r>
              <a:rPr lang="en-US" altLang="en-US" dirty="0" err="1" smtClean="0"/>
              <a:t>bgErr</a:t>
            </a:r>
            <a:r>
              <a:rPr lang="en-US" altLang="en-US" dirty="0"/>
              <a:t>		</a:t>
            </a:r>
            <a:r>
              <a:rPr lang="en-US" altLang="en-US" dirty="0" smtClean="0"/>
              <a:t># store address of label</a:t>
            </a:r>
            <a:endParaRPr lang="en-US" altLang="en-US" dirty="0"/>
          </a:p>
          <a:p>
            <a:r>
              <a:rPr lang="en-US" altLang="en-US" dirty="0" smtClean="0"/>
              <a:t>Three </a:t>
            </a:r>
            <a:r>
              <a:rPr lang="en-US" altLang="en-US" dirty="0"/>
              <a:t>operands</a:t>
            </a:r>
          </a:p>
          <a:p>
            <a:pPr lvl="1"/>
            <a:r>
              <a:rPr lang="en-US" altLang="en-US" dirty="0" err="1" smtClean="0"/>
              <a:t>addiu</a:t>
            </a:r>
            <a:r>
              <a:rPr lang="en-US" altLang="en-US" dirty="0" smtClean="0"/>
              <a:t> $t1, $t1, 3</a:t>
            </a:r>
            <a:r>
              <a:rPr lang="en-US" altLang="en-US" dirty="0"/>
              <a:t>		</a:t>
            </a:r>
            <a:r>
              <a:rPr lang="en-US" altLang="en-US" dirty="0" smtClean="0"/>
              <a:t># add 3 to contents of $t1 and				# store back into $t1</a:t>
            </a:r>
            <a:r>
              <a:rPr lang="en-US" alt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295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1061545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What's Next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1000" y="2356945"/>
            <a:ext cx="8153400" cy="3276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Basic Elements of Assembly Language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Example: Adding and Subtracting Integers</a:t>
            </a:r>
          </a:p>
          <a:p>
            <a:r>
              <a:rPr lang="en-US" altLang="en-US" dirty="0" smtClean="0"/>
              <a:t>Assembling  and Running Programs</a:t>
            </a:r>
          </a:p>
          <a:p>
            <a:r>
              <a:rPr lang="en-US" altLang="en-US" dirty="0" smtClean="0"/>
              <a:t>Defining Data</a:t>
            </a:r>
          </a:p>
          <a:p>
            <a:r>
              <a:rPr lang="en-US" altLang="en-US" dirty="0" smtClean="0"/>
              <a:t>System I/O Services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5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33400" y="830317"/>
            <a:ext cx="80010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Example: Adding and Subtracting Integers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33097" y="1600200"/>
            <a:ext cx="7696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# TITLE Add and Subtract           (</a:t>
            </a:r>
            <a:r>
              <a:rPr lang="en-US" altLang="en-US" sz="1200" b="1" dirty="0" err="1">
                <a:latin typeface="Courier New" pitchFamily="49" charset="0"/>
              </a:rPr>
              <a:t>AddSub.s</a:t>
            </a:r>
            <a:r>
              <a:rPr lang="en-US" altLang="en-US" sz="1200" b="1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smtClean="0">
                <a:latin typeface="Courier New" pitchFamily="49" charset="0"/>
              </a:rPr>
              <a:t># </a:t>
            </a:r>
            <a:r>
              <a:rPr lang="en-US" altLang="en-US" sz="1200" b="1" dirty="0">
                <a:latin typeface="Courier New" pitchFamily="49" charset="0"/>
              </a:rPr>
              <a:t>This program adds and subtracts 32-bit integers.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.data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# variables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Num1</a:t>
            </a:r>
            <a:r>
              <a:rPr lang="en-US" altLang="en-US" sz="1200" b="1" dirty="0" smtClean="0">
                <a:latin typeface="Courier New" pitchFamily="49" charset="0"/>
              </a:rPr>
              <a:t>:   .word   0x1000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Num2</a:t>
            </a:r>
            <a:r>
              <a:rPr lang="en-US" altLang="en-US" sz="1200" b="1" dirty="0" smtClean="0">
                <a:latin typeface="Courier New" pitchFamily="49" charset="0"/>
              </a:rPr>
              <a:t>:   .word   0x5000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Num3:   .</a:t>
            </a:r>
            <a:r>
              <a:rPr lang="en-US" altLang="en-US" sz="1200" b="1" dirty="0" smtClean="0">
                <a:latin typeface="Courier New" pitchFamily="49" charset="0"/>
              </a:rPr>
              <a:t>word   0x3000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Sum</a:t>
            </a:r>
            <a:r>
              <a:rPr lang="en-US" altLang="en-US" sz="1200" b="1" dirty="0" smtClean="0">
                <a:latin typeface="Courier New" pitchFamily="49" charset="0"/>
              </a:rPr>
              <a:t>:    .word   0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.text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.</a:t>
            </a:r>
            <a:r>
              <a:rPr lang="en-US" altLang="en-US" sz="1200" b="1" dirty="0" err="1" smtClean="0">
                <a:latin typeface="Courier New" pitchFamily="49" charset="0"/>
              </a:rPr>
              <a:t>globl</a:t>
            </a:r>
            <a:r>
              <a:rPr lang="en-US" altLang="en-US" sz="1200" b="1" dirty="0" smtClean="0">
                <a:latin typeface="Courier New" pitchFamily="49" charset="0"/>
              </a:rPr>
              <a:t>   main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main</a:t>
            </a:r>
            <a:r>
              <a:rPr lang="en-US" altLang="en-US" sz="1200" b="1" dirty="0" smtClean="0">
                <a:latin typeface="Courier New" pitchFamily="49" charset="0"/>
              </a:rPr>
              <a:t>:   # </a:t>
            </a:r>
            <a:r>
              <a:rPr lang="en-US" altLang="en-US" sz="1200" b="1" dirty="0">
                <a:latin typeface="Courier New" pitchFamily="49" charset="0"/>
              </a:rPr>
              <a:t>start of the main procedure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err="1" smtClean="0">
                <a:latin typeface="Courier New" pitchFamily="49" charset="0"/>
              </a:rPr>
              <a:t>lw</a:t>
            </a:r>
            <a:r>
              <a:rPr lang="en-US" altLang="en-US" sz="1200" b="1" dirty="0" smtClean="0">
                <a:latin typeface="Courier New" pitchFamily="49" charset="0"/>
              </a:rPr>
              <a:t>   $t0</a:t>
            </a:r>
            <a:r>
              <a:rPr lang="en-US" altLang="en-US" sz="1200" b="1" dirty="0">
                <a:latin typeface="Courier New" pitchFamily="49" charset="0"/>
              </a:rPr>
              <a:t>, </a:t>
            </a:r>
            <a:r>
              <a:rPr lang="en-US" altLang="en-US" sz="1200" b="1" dirty="0" smtClean="0">
                <a:latin typeface="Courier New" pitchFamily="49" charset="0"/>
              </a:rPr>
              <a:t>Num1      # </a:t>
            </a:r>
            <a:r>
              <a:rPr lang="en-US" altLang="en-US" sz="1200" b="1" dirty="0">
                <a:latin typeface="Courier New" pitchFamily="49" charset="0"/>
              </a:rPr>
              <a:t>Put Num1 into $t0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err="1" smtClean="0">
                <a:latin typeface="Courier New" pitchFamily="49" charset="0"/>
              </a:rPr>
              <a:t>lw</a:t>
            </a:r>
            <a:r>
              <a:rPr lang="en-US" altLang="en-US" sz="1200" b="1" dirty="0" smtClean="0">
                <a:latin typeface="Courier New" pitchFamily="49" charset="0"/>
              </a:rPr>
              <a:t>   $t1</a:t>
            </a:r>
            <a:r>
              <a:rPr lang="en-US" altLang="en-US" sz="1200" b="1" dirty="0">
                <a:latin typeface="Courier New" pitchFamily="49" charset="0"/>
              </a:rPr>
              <a:t>, </a:t>
            </a:r>
            <a:r>
              <a:rPr lang="en-US" altLang="en-US" sz="1200" b="1" dirty="0" smtClean="0">
                <a:latin typeface="Courier New" pitchFamily="49" charset="0"/>
              </a:rPr>
              <a:t>Num2      # </a:t>
            </a:r>
            <a:r>
              <a:rPr lang="en-US" altLang="en-US" sz="1200" b="1" dirty="0">
                <a:latin typeface="Courier New" pitchFamily="49" charset="0"/>
              </a:rPr>
              <a:t>Put Num2 into $t1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err="1" smtClean="0">
                <a:latin typeface="Courier New" pitchFamily="49" charset="0"/>
              </a:rPr>
              <a:t>lw</a:t>
            </a:r>
            <a:r>
              <a:rPr lang="en-US" altLang="en-US" sz="1200" b="1" dirty="0" smtClean="0">
                <a:latin typeface="Courier New" pitchFamily="49" charset="0"/>
              </a:rPr>
              <a:t>   $t2</a:t>
            </a:r>
            <a:r>
              <a:rPr lang="en-US" altLang="en-US" sz="1200" b="1" dirty="0">
                <a:latin typeface="Courier New" pitchFamily="49" charset="0"/>
              </a:rPr>
              <a:t>, </a:t>
            </a:r>
            <a:r>
              <a:rPr lang="en-US" altLang="en-US" sz="1200" b="1" dirty="0" smtClean="0">
                <a:latin typeface="Courier New" pitchFamily="49" charset="0"/>
              </a:rPr>
              <a:t>Num3      # </a:t>
            </a:r>
            <a:r>
              <a:rPr lang="en-US" altLang="en-US" sz="1200" b="1" dirty="0">
                <a:latin typeface="Courier New" pitchFamily="49" charset="0"/>
              </a:rPr>
              <a:t>Put Num3 into $t2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smtClean="0">
                <a:latin typeface="Courier New" pitchFamily="49" charset="0"/>
              </a:rPr>
              <a:t>add  $t4</a:t>
            </a:r>
            <a:r>
              <a:rPr lang="en-US" altLang="en-US" sz="1200" b="1" dirty="0">
                <a:latin typeface="Courier New" pitchFamily="49" charset="0"/>
              </a:rPr>
              <a:t>, $t0, $</a:t>
            </a:r>
            <a:r>
              <a:rPr lang="en-US" altLang="en-US" sz="1200" b="1" dirty="0" smtClean="0">
                <a:latin typeface="Courier New" pitchFamily="49" charset="0"/>
              </a:rPr>
              <a:t>t1  # </a:t>
            </a:r>
            <a:r>
              <a:rPr lang="en-US" altLang="en-US" sz="1200" b="1" dirty="0">
                <a:latin typeface="Courier New" pitchFamily="49" charset="0"/>
              </a:rPr>
              <a:t>Add first two numbers, put in $t4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smtClean="0">
                <a:latin typeface="Courier New" pitchFamily="49" charset="0"/>
              </a:rPr>
              <a:t>sub  $t4</a:t>
            </a:r>
            <a:r>
              <a:rPr lang="en-US" altLang="en-US" sz="1200" b="1" dirty="0">
                <a:latin typeface="Courier New" pitchFamily="49" charset="0"/>
              </a:rPr>
              <a:t>, $t4, $</a:t>
            </a:r>
            <a:r>
              <a:rPr lang="en-US" altLang="en-US" sz="1200" b="1" dirty="0" smtClean="0">
                <a:latin typeface="Courier New" pitchFamily="49" charset="0"/>
              </a:rPr>
              <a:t>t2  # </a:t>
            </a:r>
            <a:r>
              <a:rPr lang="en-US" altLang="en-US" sz="1200" b="1" dirty="0">
                <a:latin typeface="Courier New" pitchFamily="49" charset="0"/>
              </a:rPr>
              <a:t>Subtract third number from result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err="1" smtClean="0">
                <a:latin typeface="Courier New" pitchFamily="49" charset="0"/>
              </a:rPr>
              <a:t>sw</a:t>
            </a:r>
            <a:r>
              <a:rPr lang="en-US" altLang="en-US" sz="1200" b="1" dirty="0" smtClean="0">
                <a:latin typeface="Courier New" pitchFamily="49" charset="0"/>
              </a:rPr>
              <a:t>   $t4</a:t>
            </a:r>
            <a:r>
              <a:rPr lang="en-US" altLang="en-US" sz="1200" b="1" dirty="0">
                <a:latin typeface="Courier New" pitchFamily="49" charset="0"/>
              </a:rPr>
              <a:t>, </a:t>
            </a:r>
            <a:r>
              <a:rPr lang="en-US" altLang="en-US" sz="1200" b="1" dirty="0" smtClean="0">
                <a:latin typeface="Courier New" pitchFamily="49" charset="0"/>
              </a:rPr>
              <a:t>Sum       # </a:t>
            </a:r>
            <a:r>
              <a:rPr lang="en-US" altLang="en-US" sz="1200" b="1" dirty="0">
                <a:latin typeface="Courier New" pitchFamily="49" charset="0"/>
              </a:rPr>
              <a:t>Put result in sum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err="1" smtClean="0">
                <a:latin typeface="Courier New" pitchFamily="49" charset="0"/>
              </a:rPr>
              <a:t>jr</a:t>
            </a:r>
            <a:r>
              <a:rPr lang="en-US" altLang="en-US" sz="1200" b="1" dirty="0" smtClean="0">
                <a:latin typeface="Courier New" pitchFamily="49" charset="0"/>
              </a:rPr>
              <a:t>   $</a:t>
            </a:r>
            <a:r>
              <a:rPr lang="en-US" altLang="en-US" sz="1200" b="1" dirty="0" err="1" smtClean="0">
                <a:latin typeface="Courier New" pitchFamily="49" charset="0"/>
              </a:rPr>
              <a:t>ra</a:t>
            </a:r>
            <a:r>
              <a:rPr lang="en-US" altLang="en-US" sz="1200" b="1" dirty="0" smtClean="0">
                <a:latin typeface="Courier New" pitchFamily="49" charset="0"/>
              </a:rPr>
              <a:t>            # </a:t>
            </a:r>
            <a:r>
              <a:rPr lang="en-US" altLang="en-US" sz="1200" b="1" dirty="0">
                <a:latin typeface="Courier New" pitchFamily="49" charset="0"/>
              </a:rPr>
              <a:t>return to caller (exit program)</a:t>
            </a:r>
          </a:p>
        </p:txBody>
      </p:sp>
    </p:spTree>
    <p:extLst>
      <p:ext uri="{BB962C8B-B14F-4D97-AF65-F5344CB8AC3E}">
        <p14:creationId xmlns:p14="http://schemas.microsoft.com/office/powerpoint/2010/main" val="40983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62000" y="9144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Suggested Coding Standards</a:t>
            </a:r>
            <a:r>
              <a:rPr lang="en-US" sz="2400" dirty="0" smtClean="0"/>
              <a:t>  (1 of 2)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066800" y="1905000"/>
            <a:ext cx="7543800" cy="4343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Some approaches to capitalization</a:t>
            </a:r>
          </a:p>
          <a:p>
            <a:pPr lvl="1"/>
            <a:r>
              <a:rPr lang="en-US" altLang="en-US" dirty="0" smtClean="0"/>
              <a:t>capitalize nothing</a:t>
            </a:r>
          </a:p>
          <a:p>
            <a:pPr lvl="1"/>
            <a:r>
              <a:rPr lang="en-US" altLang="en-US" dirty="0" smtClean="0"/>
              <a:t>capitalize everything</a:t>
            </a:r>
          </a:p>
          <a:p>
            <a:pPr lvl="1"/>
            <a:r>
              <a:rPr lang="en-US" altLang="en-US" dirty="0" smtClean="0"/>
              <a:t>camel case</a:t>
            </a:r>
          </a:p>
          <a:p>
            <a:pPr lvl="1"/>
            <a:r>
              <a:rPr lang="en-US" altLang="en-US" dirty="0" smtClean="0"/>
              <a:t>be consistent</a:t>
            </a:r>
          </a:p>
          <a:p>
            <a:r>
              <a:rPr lang="en-US" altLang="en-US" dirty="0" smtClean="0"/>
              <a:t>Other suggestions</a:t>
            </a:r>
          </a:p>
          <a:p>
            <a:pPr lvl="1"/>
            <a:r>
              <a:rPr lang="en-US" altLang="en-US" dirty="0" smtClean="0"/>
              <a:t>descriptive identifier names</a:t>
            </a:r>
          </a:p>
          <a:p>
            <a:pPr lvl="1"/>
            <a:r>
              <a:rPr lang="en-US" altLang="en-US" dirty="0" smtClean="0"/>
              <a:t>blank lines between procedures</a:t>
            </a:r>
          </a:p>
          <a:p>
            <a:pPr lvl="1"/>
            <a:r>
              <a:rPr lang="en-US" altLang="en-US" dirty="0" smtClean="0"/>
              <a:t>blank lines between code groups</a:t>
            </a:r>
          </a:p>
        </p:txBody>
      </p:sp>
    </p:spTree>
    <p:extLst>
      <p:ext uri="{BB962C8B-B14F-4D97-AF65-F5344CB8AC3E}">
        <p14:creationId xmlns:p14="http://schemas.microsoft.com/office/powerpoint/2010/main" val="3611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85800" y="830317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Suggested Coding Standards</a:t>
            </a:r>
            <a:r>
              <a:rPr lang="en-US" sz="2400" dirty="0" smtClean="0"/>
              <a:t>  (2 of 2)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990600" y="1828800"/>
            <a:ext cx="7543800" cy="3429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Indentation and spacing</a:t>
            </a:r>
          </a:p>
          <a:p>
            <a:pPr lvl="1"/>
            <a:r>
              <a:rPr lang="en-US" altLang="en-US" dirty="0" smtClean="0"/>
              <a:t>code and data labels – no indentation</a:t>
            </a:r>
          </a:p>
          <a:p>
            <a:pPr lvl="1"/>
            <a:r>
              <a:rPr lang="en-US" altLang="en-US" dirty="0" smtClean="0"/>
              <a:t>executable instructions – indent 3-5 spaces</a:t>
            </a:r>
          </a:p>
          <a:p>
            <a:pPr lvl="1"/>
            <a:r>
              <a:rPr lang="en-US" altLang="en-US" dirty="0" smtClean="0"/>
              <a:t>comments: right side of page, aligned vertically</a:t>
            </a:r>
          </a:p>
          <a:p>
            <a:pPr lvl="1"/>
            <a:r>
              <a:rPr lang="en-US" altLang="en-US" dirty="0" smtClean="0"/>
              <a:t>1-3 spaces between instruction and its operands</a:t>
            </a:r>
          </a:p>
          <a:p>
            <a:pPr lvl="2"/>
            <a:r>
              <a:rPr lang="en-US" altLang="en-US" dirty="0" smtClean="0"/>
              <a:t>ex:   add  $t1, $t3, $s2</a:t>
            </a:r>
          </a:p>
          <a:p>
            <a:pPr lvl="2"/>
            <a:r>
              <a:rPr lang="en-US" altLang="en-US" dirty="0" smtClean="0"/>
              <a:t>vary spacing so operands align vertically</a:t>
            </a:r>
          </a:p>
          <a:p>
            <a:pPr lvl="2"/>
            <a:r>
              <a:rPr lang="en-US" altLang="en-US" dirty="0" smtClean="0"/>
              <a:t>setting tabs for alignment is a good idea</a:t>
            </a:r>
          </a:p>
        </p:txBody>
      </p:sp>
    </p:spTree>
    <p:extLst>
      <p:ext uri="{BB962C8B-B14F-4D97-AF65-F5344CB8AC3E}">
        <p14:creationId xmlns:p14="http://schemas.microsoft.com/office/powerpoint/2010/main" val="1769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What's Next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066800" y="2209800"/>
            <a:ext cx="7086600" cy="3276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Basic Elements of Assembly Language</a:t>
            </a:r>
          </a:p>
          <a:p>
            <a:r>
              <a:rPr lang="en-US" altLang="en-US" dirty="0" smtClean="0"/>
              <a:t>Example: Adding and Subtracting Integers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Assembling  and Running Programs</a:t>
            </a:r>
          </a:p>
          <a:p>
            <a:r>
              <a:rPr lang="en-US" altLang="en-US" dirty="0" smtClean="0"/>
              <a:t>Defining Data</a:t>
            </a:r>
          </a:p>
          <a:p>
            <a:r>
              <a:rPr lang="en-US" altLang="en-US" dirty="0" smtClean="0"/>
              <a:t>System I/O Services</a:t>
            </a:r>
          </a:p>
        </p:txBody>
      </p:sp>
    </p:spTree>
    <p:extLst>
      <p:ext uri="{BB962C8B-B14F-4D97-AF65-F5344CB8AC3E}">
        <p14:creationId xmlns:p14="http://schemas.microsoft.com/office/powerpoint/2010/main" val="3141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18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248400"/>
            <a:ext cx="4724400" cy="304800"/>
          </a:xfrm>
          <a:prstGeom prst="rect">
            <a:avLst/>
          </a:prstGeom>
          <a:noFill/>
        </p:spPr>
        <p:txBody>
          <a:bodyPr vert="horz" lIns="0" tIns="0" rIns="0" bIns="0" anchor="b"/>
          <a:lstStyle>
            <a:defPPr>
              <a:defRPr lang="en-US"/>
            </a:defPPr>
            <a:lvl1pPr marL="0" algn="l" defTabSz="914400" rtl="0" eaLnBrk="0" latinLnBrk="0" hangingPunct="0">
              <a:defRPr kumimoji="0"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altLang="en-US" sz="1000" smtClean="0"/>
              <a:t>Irvine, Kip R. Assembly Language for x86 Processors 6/e, 2010.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Assemble-Link Execute Cycle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1524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smtClean="0"/>
              <a:t>The following diagram describes the steps from creating a source program through executing the compiled program.</a:t>
            </a:r>
          </a:p>
          <a:p>
            <a:r>
              <a:rPr lang="en-US" altLang="en-US" sz="2000" smtClean="0"/>
              <a:t>If the source code is modified, Steps 2 through 4 must be repeated.</a:t>
            </a: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609325"/>
              </p:ext>
            </p:extLst>
          </p:nvPr>
        </p:nvGraphicFramePr>
        <p:xfrm>
          <a:off x="609600" y="3352800"/>
          <a:ext cx="81534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ISIO" r:id="rId3" imgW="4828032" imgH="1298448" progId="Visio.Drawing.6">
                  <p:embed/>
                </p:oleObj>
              </mc:Choice>
              <mc:Fallback>
                <p:oleObj name="VISIO" r:id="rId3" imgW="4828032" imgH="1298448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-3534" r="-1904" b="-6038"/>
                      <a:stretch>
                        <a:fillRect/>
                      </a:stretch>
                    </p:blipFill>
                    <p:spPr bwMode="auto">
                      <a:xfrm>
                        <a:off x="609600" y="3352800"/>
                        <a:ext cx="8153400" cy="23622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00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19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Running in </a:t>
            </a:r>
            <a:r>
              <a:rPr lang="en-US" dirty="0" err="1" smtClean="0"/>
              <a:t>QTSpim</a:t>
            </a:r>
            <a:endParaRPr lang="en-US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3810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 smtClean="0"/>
              <a:t>Linking is built in; you insert your code into the system code</a:t>
            </a:r>
          </a:p>
          <a:p>
            <a:r>
              <a:rPr lang="en-US" altLang="en-US" sz="2000" dirty="0" smtClean="0"/>
              <a:t>Assembling happens automatically when the source is loaded</a:t>
            </a:r>
          </a:p>
          <a:p>
            <a:r>
              <a:rPr lang="en-US" altLang="en-US" sz="2000" dirty="0" err="1" smtClean="0"/>
              <a:t>QTSpim</a:t>
            </a:r>
            <a:r>
              <a:rPr lang="en-US" altLang="en-US" sz="2000" dirty="0" smtClean="0"/>
              <a:t> shows listing interleaved with actual code</a:t>
            </a:r>
          </a:p>
          <a:p>
            <a:r>
              <a:rPr lang="en-US" altLang="en-US" sz="2000" dirty="0" smtClean="0"/>
              <a:t>Simulator can be operated as a debugger</a:t>
            </a:r>
          </a:p>
          <a:p>
            <a:pPr lvl="1"/>
            <a:r>
              <a:rPr lang="en-US" altLang="en-US" sz="1800" dirty="0" smtClean="0"/>
              <a:t>Breakpoints can be set</a:t>
            </a:r>
          </a:p>
          <a:p>
            <a:pPr lvl="1"/>
            <a:r>
              <a:rPr lang="en-US" altLang="en-US" sz="1800" dirty="0" smtClean="0"/>
              <a:t>Program can single-step</a:t>
            </a:r>
          </a:p>
          <a:p>
            <a:pPr lvl="1"/>
            <a:r>
              <a:rPr lang="en-US" altLang="en-US" sz="1800" dirty="0" smtClean="0"/>
              <a:t>Data can be inspected directly</a:t>
            </a:r>
          </a:p>
          <a:p>
            <a:r>
              <a:rPr lang="en-US" altLang="en-US" sz="2000" dirty="0" smtClean="0"/>
              <a:t>Running program uses a ‘console’ for I/O</a:t>
            </a:r>
          </a:p>
          <a:p>
            <a:pPr lvl="1"/>
            <a:r>
              <a:rPr lang="en-US" altLang="en-US" sz="1800" dirty="0" smtClean="0"/>
              <a:t>Separate window (be careful not to hide it)</a:t>
            </a:r>
            <a:endParaRPr lang="en-US" altLang="en-US" sz="1800" dirty="0"/>
          </a:p>
          <a:p>
            <a:pPr lvl="1"/>
            <a:r>
              <a:rPr lang="en-US" altLang="en-US" sz="1800" dirty="0" smtClean="0"/>
              <a:t>Waits on input even if no breakpoint is set</a:t>
            </a:r>
          </a:p>
        </p:txBody>
      </p:sp>
    </p:spTree>
    <p:extLst>
      <p:ext uri="{BB962C8B-B14F-4D97-AF65-F5344CB8AC3E}">
        <p14:creationId xmlns:p14="http://schemas.microsoft.com/office/powerpoint/2010/main" val="21375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8867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7ACE0D-5D47-42D5-AB27-80829CDFEBF2}" type="slidenum">
              <a:rPr lang="en-US" altLang="en-US" sz="1600">
                <a:latin typeface="Times New Roman" pitchFamily="18" charset="0"/>
              </a:rPr>
              <a:pPr eaLnBrk="1" hangingPunct="1"/>
              <a:t>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1" name="Rectangle 1026"/>
          <p:cNvSpPr txBox="1">
            <a:spLocks noChangeArrowheads="1"/>
          </p:cNvSpPr>
          <p:nvPr/>
        </p:nvSpPr>
        <p:spPr>
          <a:xfrm>
            <a:off x="723900" y="1295400"/>
            <a:ext cx="7772400" cy="609600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Overview</a:t>
            </a:r>
          </a:p>
        </p:txBody>
      </p:sp>
      <p:sp>
        <p:nvSpPr>
          <p:cNvPr id="12" name="Rectangle 1027"/>
          <p:cNvSpPr txBox="1">
            <a:spLocks noChangeArrowheads="1"/>
          </p:cNvSpPr>
          <p:nvPr/>
        </p:nvSpPr>
        <p:spPr>
          <a:xfrm>
            <a:off x="1104900" y="2667000"/>
            <a:ext cx="7086600" cy="3276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Basic Elements of Assembly Language</a:t>
            </a:r>
          </a:p>
          <a:p>
            <a:r>
              <a:rPr lang="en-US" altLang="en-US" dirty="0" smtClean="0"/>
              <a:t>Example: Adding and Subtracting Integers</a:t>
            </a:r>
          </a:p>
          <a:p>
            <a:r>
              <a:rPr lang="en-US" altLang="en-US" dirty="0" smtClean="0"/>
              <a:t>Assembling  and Running Programs</a:t>
            </a:r>
          </a:p>
          <a:p>
            <a:r>
              <a:rPr lang="en-US" altLang="en-US" dirty="0" smtClean="0"/>
              <a:t>Defining Data</a:t>
            </a:r>
          </a:p>
          <a:p>
            <a:r>
              <a:rPr lang="en-US" altLang="en-US" dirty="0" smtClean="0"/>
              <a:t>System I/O Services</a:t>
            </a:r>
          </a:p>
        </p:txBody>
      </p:sp>
    </p:spTree>
    <p:extLst>
      <p:ext uri="{BB962C8B-B14F-4D97-AF65-F5344CB8AC3E}">
        <p14:creationId xmlns:p14="http://schemas.microsoft.com/office/powerpoint/2010/main" val="329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20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04193" y="861848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What's Next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85193" y="2233448"/>
            <a:ext cx="7086600" cy="3276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Basic Elements of Assembly Language</a:t>
            </a:r>
          </a:p>
          <a:p>
            <a:r>
              <a:rPr lang="en-US" altLang="en-US" dirty="0" smtClean="0"/>
              <a:t>Example: Adding and Subtracting Integers</a:t>
            </a:r>
          </a:p>
          <a:p>
            <a:r>
              <a:rPr lang="en-US" altLang="en-US" dirty="0" smtClean="0"/>
              <a:t>Assembling  and Running Programs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Defining Data</a:t>
            </a:r>
          </a:p>
          <a:p>
            <a:r>
              <a:rPr lang="en-US" altLang="en-US" dirty="0" smtClean="0"/>
              <a:t>System I/O Services</a:t>
            </a:r>
          </a:p>
        </p:txBody>
      </p:sp>
    </p:spTree>
    <p:extLst>
      <p:ext uri="{BB962C8B-B14F-4D97-AF65-F5344CB8AC3E}">
        <p14:creationId xmlns:p14="http://schemas.microsoft.com/office/powerpoint/2010/main" val="36856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1026"/>
          <p:cNvSpPr txBox="1">
            <a:spLocks noChangeArrowheads="1"/>
          </p:cNvSpPr>
          <p:nvPr/>
        </p:nvSpPr>
        <p:spPr>
          <a:xfrm>
            <a:off x="701566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Defining Data</a:t>
            </a:r>
          </a:p>
        </p:txBody>
      </p:sp>
      <p:sp>
        <p:nvSpPr>
          <p:cNvPr id="4" name="Rectangle 1027"/>
          <p:cNvSpPr txBox="1">
            <a:spLocks noChangeArrowheads="1"/>
          </p:cNvSpPr>
          <p:nvPr/>
        </p:nvSpPr>
        <p:spPr>
          <a:xfrm>
            <a:off x="1768366" y="1752600"/>
            <a:ext cx="6629400" cy="4648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dirty="0" smtClean="0"/>
              <a:t>Intrinsic Data Types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Data Definition Statement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Defining byte data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Defining half word data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Defining word data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Defining string data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Defining real number data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Little Endian Order</a:t>
            </a:r>
          </a:p>
        </p:txBody>
      </p:sp>
    </p:spTree>
    <p:extLst>
      <p:ext uri="{BB962C8B-B14F-4D97-AF65-F5344CB8AC3E}">
        <p14:creationId xmlns:p14="http://schemas.microsoft.com/office/powerpoint/2010/main" val="252420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Intrinsic Data Types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0" y="1828800"/>
            <a:ext cx="70866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byte</a:t>
            </a:r>
          </a:p>
          <a:p>
            <a:pPr lvl="1"/>
            <a:r>
              <a:rPr lang="en-US" altLang="en-US" dirty="0" smtClean="0"/>
              <a:t>8-bit integer</a:t>
            </a:r>
          </a:p>
          <a:p>
            <a:r>
              <a:rPr lang="en-US" altLang="en-US" dirty="0" smtClean="0"/>
              <a:t>half word</a:t>
            </a:r>
          </a:p>
          <a:p>
            <a:pPr lvl="1"/>
            <a:r>
              <a:rPr lang="en-US" altLang="en-US" dirty="0" smtClean="0"/>
              <a:t>16-bit integer</a:t>
            </a:r>
          </a:p>
          <a:p>
            <a:r>
              <a:rPr lang="en-US" altLang="en-US" dirty="0" smtClean="0"/>
              <a:t>word</a:t>
            </a:r>
          </a:p>
          <a:p>
            <a:pPr lvl="1"/>
            <a:r>
              <a:rPr lang="en-US" altLang="en-US" dirty="0" smtClean="0"/>
              <a:t>32-bit integer</a:t>
            </a:r>
          </a:p>
          <a:p>
            <a:r>
              <a:rPr lang="en-US" altLang="en-US" dirty="0" smtClean="0"/>
              <a:t>float</a:t>
            </a:r>
          </a:p>
          <a:p>
            <a:pPr lvl="1"/>
            <a:r>
              <a:rPr lang="en-US" altLang="en-US" dirty="0" smtClean="0"/>
              <a:t>32-bit single precision real number</a:t>
            </a:r>
          </a:p>
          <a:p>
            <a:r>
              <a:rPr lang="en-US" altLang="en-US" dirty="0" smtClean="0"/>
              <a:t>double</a:t>
            </a:r>
          </a:p>
          <a:p>
            <a:pPr lvl="1"/>
            <a:r>
              <a:rPr lang="en-US" altLang="en-US" dirty="0" smtClean="0"/>
              <a:t>32-bit double precision real number</a:t>
            </a:r>
          </a:p>
        </p:txBody>
      </p:sp>
    </p:spTree>
    <p:extLst>
      <p:ext uri="{BB962C8B-B14F-4D97-AF65-F5344CB8AC3E}">
        <p14:creationId xmlns:p14="http://schemas.microsoft.com/office/powerpoint/2010/main" val="57111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7917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Data Definition Statement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54117" y="2209800"/>
            <a:ext cx="7772400" cy="3276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dirty="0" smtClean="0"/>
              <a:t>A data definition statement sets aside storage in memory for a variable.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May optionally assign a name (label) to the data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Syntax: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[</a:t>
            </a:r>
            <a:r>
              <a:rPr lang="en-US" altLang="en-US" sz="2000" i="1" dirty="0" smtClean="0"/>
              <a:t>name</a:t>
            </a:r>
            <a:r>
              <a:rPr lang="en-US" altLang="en-US" sz="2000" dirty="0" smtClean="0"/>
              <a:t>] </a:t>
            </a:r>
            <a:r>
              <a:rPr lang="en-US" altLang="en-US" sz="2000" i="1" dirty="0" smtClean="0"/>
              <a:t>directive</a:t>
            </a:r>
            <a:r>
              <a:rPr lang="en-US" altLang="en-US" sz="2000" dirty="0" smtClean="0"/>
              <a:t> </a:t>
            </a:r>
            <a:r>
              <a:rPr lang="en-US" altLang="en-US" sz="2000" i="1" dirty="0" smtClean="0"/>
              <a:t>initializer</a:t>
            </a:r>
            <a:r>
              <a:rPr lang="en-US" altLang="en-US" sz="2000" dirty="0" smtClean="0"/>
              <a:t> [,</a:t>
            </a:r>
            <a:r>
              <a:rPr lang="en-US" altLang="en-US" sz="2000" i="1" dirty="0" smtClean="0"/>
              <a:t>initializer</a:t>
            </a:r>
            <a:r>
              <a:rPr lang="en-US" altLang="en-US" sz="2000" dirty="0" smtClean="0"/>
              <a:t>] . . 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000" b="1" dirty="0" smtClean="0">
                <a:latin typeface="Courier New" pitchFamily="49" charset="0"/>
              </a:rPr>
              <a:t>value1: .byte 10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 b="1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All initializers become binary data in memory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668517" y="3810000"/>
            <a:ext cx="2286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735317" y="3810000"/>
            <a:ext cx="1524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3573517" y="3810000"/>
            <a:ext cx="76200" cy="685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25214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Defining byte data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4714" y="2438400"/>
            <a:ext cx="8153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Value1: .byte 0x3a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hex constant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Value2: </a:t>
            </a:r>
            <a:r>
              <a:rPr lang="en-US" altLang="en-US" sz="1800" b="1" dirty="0">
                <a:latin typeface="Courier New" pitchFamily="49" charset="0"/>
              </a:rPr>
              <a:t>.byte </a:t>
            </a:r>
            <a:r>
              <a:rPr lang="en-US" altLang="en-US" sz="1800" b="1" dirty="0" smtClean="0">
                <a:latin typeface="Courier New" pitchFamily="49" charset="0"/>
              </a:rPr>
              <a:t>0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smallest unsigned </a:t>
            </a:r>
            <a:r>
              <a:rPr lang="en-US" altLang="en-US" sz="1800" b="1" dirty="0" smtClean="0">
                <a:latin typeface="Courier New" pitchFamily="49" charset="0"/>
              </a:rPr>
              <a:t>byte (0x00)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Value3: </a:t>
            </a:r>
            <a:r>
              <a:rPr lang="en-US" altLang="en-US" sz="1800" b="1" dirty="0">
                <a:latin typeface="Courier New" pitchFamily="49" charset="0"/>
              </a:rPr>
              <a:t>.byte </a:t>
            </a:r>
            <a:r>
              <a:rPr lang="en-US" altLang="en-US" sz="1800" b="1" dirty="0" smtClean="0">
                <a:latin typeface="Courier New" pitchFamily="49" charset="0"/>
              </a:rPr>
              <a:t>255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largest unsigned </a:t>
            </a:r>
            <a:r>
              <a:rPr lang="en-US" altLang="en-US" sz="1800" b="1" dirty="0" smtClean="0">
                <a:latin typeface="Courier New" pitchFamily="49" charset="0"/>
              </a:rPr>
              <a:t>byte (0xff)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Value4: </a:t>
            </a:r>
            <a:r>
              <a:rPr lang="en-US" altLang="en-US" sz="1800" b="1" dirty="0">
                <a:latin typeface="Courier New" pitchFamily="49" charset="0"/>
              </a:rPr>
              <a:t>.byte </a:t>
            </a:r>
            <a:r>
              <a:rPr lang="en-US" altLang="en-US" sz="1800" b="1" dirty="0" smtClean="0">
                <a:latin typeface="Courier New" pitchFamily="49" charset="0"/>
              </a:rPr>
              <a:t>-</a:t>
            </a:r>
            <a:r>
              <a:rPr lang="en-US" altLang="en-US" sz="1800" b="1" dirty="0">
                <a:latin typeface="Courier New" pitchFamily="49" charset="0"/>
              </a:rPr>
              <a:t>128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smallest signed </a:t>
            </a:r>
            <a:r>
              <a:rPr lang="en-US" altLang="en-US" sz="1800" b="1" dirty="0" smtClean="0">
                <a:latin typeface="Courier New" pitchFamily="49" charset="0"/>
              </a:rPr>
              <a:t>byte (0x80)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Value5: .byte 127	# largest signed byte (0x7f)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53814" y="1676400"/>
            <a:ext cx="73914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Each of the following defines a single byte of storage:</a:t>
            </a:r>
          </a:p>
        </p:txBody>
      </p:sp>
    </p:spTree>
    <p:extLst>
      <p:ext uri="{BB962C8B-B14F-4D97-AF65-F5344CB8AC3E}">
        <p14:creationId xmlns:p14="http://schemas.microsoft.com/office/powerpoint/2010/main" val="109620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1026"/>
          <p:cNvSpPr txBox="1">
            <a:spLocks noChangeArrowheads="1"/>
          </p:cNvSpPr>
          <p:nvPr/>
        </p:nvSpPr>
        <p:spPr>
          <a:xfrm>
            <a:off x="654269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Defining Byte Arrays</a:t>
            </a:r>
          </a:p>
        </p:txBody>
      </p:sp>
      <p:sp>
        <p:nvSpPr>
          <p:cNvPr id="4" name="Text Box 1027"/>
          <p:cNvSpPr txBox="1">
            <a:spLocks noChangeArrowheads="1"/>
          </p:cNvSpPr>
          <p:nvPr/>
        </p:nvSpPr>
        <p:spPr bwMode="auto">
          <a:xfrm>
            <a:off x="1492469" y="2819400"/>
            <a:ext cx="5943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List1: .byte </a:t>
            </a:r>
            <a:r>
              <a:rPr lang="en-US" altLang="en-US" sz="1800" b="1" dirty="0">
                <a:latin typeface="Courier New" pitchFamily="49" charset="0"/>
              </a:rPr>
              <a:t>10,20,30,40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List2: .byte </a:t>
            </a:r>
            <a:r>
              <a:rPr lang="en-US" altLang="en-US" sz="1800" b="1" dirty="0">
                <a:latin typeface="Courier New" pitchFamily="49" charset="0"/>
              </a:rPr>
              <a:t>10,20,30,40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     </a:t>
            </a:r>
            <a:r>
              <a:rPr lang="en-US" altLang="en-US" sz="1800" b="1" dirty="0" smtClean="0">
                <a:latin typeface="Courier New" pitchFamily="49" charset="0"/>
              </a:rPr>
              <a:t> .byte </a:t>
            </a:r>
            <a:r>
              <a:rPr lang="en-US" altLang="en-US" sz="1800" b="1" dirty="0">
                <a:latin typeface="Courier New" pitchFamily="49" charset="0"/>
              </a:rPr>
              <a:t>50,60,70,80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      </a:t>
            </a:r>
            <a:r>
              <a:rPr lang="en-US" altLang="en-US" sz="1800" b="1" dirty="0" smtClean="0">
                <a:latin typeface="Courier New" pitchFamily="49" charset="0"/>
              </a:rPr>
              <a:t>.byte 81,82,83,84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882869" y="1905000"/>
            <a:ext cx="7391400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/>
              <a:t>Examples that use multiple initializers:</a:t>
            </a:r>
          </a:p>
        </p:txBody>
      </p:sp>
    </p:spTree>
    <p:extLst>
      <p:ext uri="{BB962C8B-B14F-4D97-AF65-F5344CB8AC3E}">
        <p14:creationId xmlns:p14="http://schemas.microsoft.com/office/powerpoint/2010/main" val="3035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25214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Defining half word data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4714" y="2438400"/>
            <a:ext cx="8153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Value1: .half 0x3a9d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hex constant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Value2: .half 0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smallest unsigned </a:t>
            </a:r>
            <a:r>
              <a:rPr lang="en-US" altLang="en-US" sz="1800" b="1" dirty="0" smtClean="0">
                <a:latin typeface="Courier New" pitchFamily="49" charset="0"/>
              </a:rPr>
              <a:t>0x00)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Value3: .half 65535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largest unsigned </a:t>
            </a:r>
            <a:r>
              <a:rPr lang="en-US" altLang="en-US" sz="1800" b="1" dirty="0" smtClean="0">
                <a:latin typeface="Courier New" pitchFamily="49" charset="0"/>
              </a:rPr>
              <a:t>(0xffff)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Value4: .half -32768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smallest signed </a:t>
            </a:r>
            <a:r>
              <a:rPr lang="en-US" altLang="en-US" sz="1800" b="1" dirty="0" smtClean="0">
                <a:latin typeface="Courier New" pitchFamily="49" charset="0"/>
              </a:rPr>
              <a:t>(0x8000)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Value5: .half 32767	# largest signed (0x7fff)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Value6: .half 32,32,30,29  # array of half words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53814" y="1676400"/>
            <a:ext cx="73914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Each of the following defines </a:t>
            </a:r>
            <a:r>
              <a:rPr lang="en-US" altLang="en-US" dirty="0" smtClean="0"/>
              <a:t>two bytes </a:t>
            </a:r>
            <a:r>
              <a:rPr lang="en-US" altLang="en-US" dirty="0"/>
              <a:t>of storage:</a:t>
            </a:r>
          </a:p>
        </p:txBody>
      </p:sp>
    </p:spTree>
    <p:extLst>
      <p:ext uri="{BB962C8B-B14F-4D97-AF65-F5344CB8AC3E}">
        <p14:creationId xmlns:p14="http://schemas.microsoft.com/office/powerpoint/2010/main" val="375413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25214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Defining word data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4714" y="2438400"/>
            <a:ext cx="81534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Value1: .word 0x3a9d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hex constant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Value2: .word 0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smallest unsigned </a:t>
            </a:r>
            <a:r>
              <a:rPr lang="en-US" altLang="en-US" sz="1800" b="1" dirty="0" smtClean="0">
                <a:latin typeface="Courier New" pitchFamily="49" charset="0"/>
              </a:rPr>
              <a:t>0x00000000)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Value3: .word 4294967295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largest unsigned </a:t>
            </a:r>
            <a:r>
              <a:rPr lang="en-US" altLang="en-US" sz="1800" b="1" dirty="0" smtClean="0">
                <a:latin typeface="Courier New" pitchFamily="49" charset="0"/>
              </a:rPr>
              <a:t>(0xffffffff)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Value4: .word -</a:t>
            </a:r>
            <a:r>
              <a:rPr lang="en-US" altLang="en-US" sz="1800" b="1" dirty="0">
                <a:latin typeface="Courier New" pitchFamily="49" charset="0"/>
              </a:rPr>
              <a:t>214748364</a:t>
            </a:r>
            <a:r>
              <a:rPr lang="en-US" altLang="en-US" sz="1800" b="1" dirty="0" smtClean="0">
                <a:latin typeface="Courier New" pitchFamily="49" charset="0"/>
              </a:rPr>
              <a:t>8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</a:t>
            </a:r>
            <a:r>
              <a:rPr lang="en-US" altLang="en-US" sz="1800" b="1" dirty="0">
                <a:latin typeface="Courier New" pitchFamily="49" charset="0"/>
              </a:rPr>
              <a:t>smallest signed </a:t>
            </a:r>
            <a:r>
              <a:rPr lang="en-US" altLang="en-US" sz="1800" b="1" dirty="0" smtClean="0">
                <a:latin typeface="Courier New" pitchFamily="49" charset="0"/>
              </a:rPr>
              <a:t>(0x80000000)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Value5: .word 2147483647	# largest signed (0x7fffffff)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Value6: .word 32,32,30,29  # array of words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Value7: .word 45:20	# stores 45 into 20 successive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	# words of memory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53814" y="1676400"/>
            <a:ext cx="7391400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Each of the following defines a </a:t>
            </a:r>
            <a:r>
              <a:rPr lang="en-US" altLang="en-US" dirty="0" smtClean="0"/>
              <a:t>four bytes of </a:t>
            </a:r>
            <a:r>
              <a:rPr lang="en-US" altLang="en-US" dirty="0"/>
              <a:t>storage:</a:t>
            </a:r>
          </a:p>
        </p:txBody>
      </p:sp>
    </p:spTree>
    <p:extLst>
      <p:ext uri="{BB962C8B-B14F-4D97-AF65-F5344CB8AC3E}">
        <p14:creationId xmlns:p14="http://schemas.microsoft.com/office/powerpoint/2010/main" val="36849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28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Defining Strings</a:t>
            </a:r>
            <a:endParaRPr lang="en-US" sz="2400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1828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A string is implemented as an array of characters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It often will be </a:t>
            </a:r>
            <a:r>
              <a:rPr lang="en-US" altLang="en-US" sz="2000" dirty="0" smtClean="0">
                <a:solidFill>
                  <a:schemeClr val="tx2"/>
                </a:solidFill>
              </a:rPr>
              <a:t>null-terminated</a:t>
            </a:r>
          </a:p>
          <a:p>
            <a:pPr lvl="1"/>
            <a:r>
              <a:rPr lang="en-US" altLang="en-US" sz="2000" dirty="0" smtClean="0"/>
              <a:t>Easiest to initialize with a string directive and constant</a:t>
            </a:r>
          </a:p>
          <a:p>
            <a:r>
              <a:rPr lang="en-US" altLang="en-US" dirty="0" smtClean="0"/>
              <a:t>Examples: 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14400" y="3276600"/>
            <a:ext cx="73152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>
                <a:latin typeface="Courier New" pitchFamily="49" charset="0"/>
              </a:rPr>
              <a:t>str1 </a:t>
            </a:r>
            <a:r>
              <a:rPr lang="en-US" altLang="en-US" sz="1600" b="1" dirty="0" smtClean="0">
                <a:latin typeface="Courier New" pitchFamily="49" charset="0"/>
              </a:rPr>
              <a:t>.byte 0,0x73,0x65,0x79  # ‘yes’,0 as 0,s,e,y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str2 .</a:t>
            </a:r>
            <a:r>
              <a:rPr lang="en-US" altLang="en-US" sz="1600" b="1" dirty="0" err="1" smtClean="0">
                <a:latin typeface="Courier New" pitchFamily="49" charset="0"/>
              </a:rPr>
              <a:t>asciiz</a:t>
            </a:r>
            <a:r>
              <a:rPr lang="en-US" altLang="en-US" sz="1600" b="1" dirty="0" smtClean="0">
                <a:latin typeface="Courier New" pitchFamily="49" charset="0"/>
              </a:rPr>
              <a:t> “yes”           # same as above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str3 </a:t>
            </a:r>
            <a:r>
              <a:rPr lang="en-US" altLang="en-US" sz="1600" b="1" dirty="0">
                <a:latin typeface="Courier New" pitchFamily="49" charset="0"/>
              </a:rPr>
              <a:t>.byte </a:t>
            </a:r>
            <a:r>
              <a:rPr lang="en-US" altLang="en-US" sz="1600" b="1" dirty="0" smtClean="0">
                <a:latin typeface="Courier New" pitchFamily="49" charset="0"/>
              </a:rPr>
              <a:t>0x6f,0x6e         </a:t>
            </a:r>
            <a:r>
              <a:rPr lang="en-US" altLang="en-US" sz="1600" b="1" dirty="0">
                <a:latin typeface="Courier New" pitchFamily="49" charset="0"/>
              </a:rPr>
              <a:t># ‘no’ as </a:t>
            </a:r>
            <a:r>
              <a:rPr lang="en-US" altLang="en-US" sz="1600" b="1" dirty="0" err="1" smtClean="0">
                <a:latin typeface="Courier New" pitchFamily="49" charset="0"/>
              </a:rPr>
              <a:t>o,n</a:t>
            </a:r>
            <a:endParaRPr lang="en-US" altLang="en-US" sz="1600" b="1" dirty="0" smtClean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str4 .</a:t>
            </a:r>
            <a:r>
              <a:rPr lang="en-US" altLang="en-US" sz="1600" b="1" dirty="0" err="1" smtClean="0">
                <a:latin typeface="Courier New" pitchFamily="49" charset="0"/>
              </a:rPr>
              <a:t>ascii</a:t>
            </a:r>
            <a:r>
              <a:rPr lang="en-US" altLang="en-US" sz="1600" b="1" dirty="0" smtClean="0">
                <a:latin typeface="Courier New" pitchFamily="49" charset="0"/>
              </a:rPr>
              <a:t> “no”             # same as above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 err="1" smtClean="0">
                <a:latin typeface="Courier New" pitchFamily="49" charset="0"/>
              </a:rPr>
              <a:t>lstr</a:t>
            </a:r>
            <a:r>
              <a:rPr lang="en-US" altLang="en-US" sz="1600" b="1" dirty="0" smtClean="0">
                <a:latin typeface="Courier New" pitchFamily="49" charset="0"/>
              </a:rPr>
              <a:t> .</a:t>
            </a:r>
            <a:r>
              <a:rPr lang="en-US" altLang="en-US" sz="1600" b="1" dirty="0" err="1" smtClean="0">
                <a:latin typeface="Courier New" pitchFamily="49" charset="0"/>
              </a:rPr>
              <a:t>ascii</a:t>
            </a:r>
            <a:r>
              <a:rPr lang="en-US" altLang="en-US" sz="1600" b="1" dirty="0" smtClean="0">
                <a:latin typeface="Courier New" pitchFamily="49" charset="0"/>
              </a:rPr>
              <a:t> “This is going to be a long string.\n  It”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>
                <a:latin typeface="Courier New" pitchFamily="49" charset="0"/>
              </a:rPr>
              <a:t> </a:t>
            </a:r>
            <a:r>
              <a:rPr lang="en-US" altLang="en-US" sz="1600" b="1" dirty="0" smtClean="0">
                <a:latin typeface="Courier New" pitchFamily="49" charset="0"/>
              </a:rPr>
              <a:t>    .</a:t>
            </a:r>
            <a:r>
              <a:rPr lang="en-US" altLang="en-US" sz="1600" b="1" dirty="0" err="1" smtClean="0">
                <a:latin typeface="Courier New" pitchFamily="49" charset="0"/>
              </a:rPr>
              <a:t>ascii</a:t>
            </a:r>
            <a:r>
              <a:rPr lang="en-US" altLang="en-US" sz="1600" b="1" dirty="0" smtClean="0">
                <a:latin typeface="Courier New" pitchFamily="49" charset="0"/>
              </a:rPr>
              <a:t> “spans more than one line in both\</a:t>
            </a:r>
            <a:r>
              <a:rPr lang="en-US" altLang="en-US" sz="1600" b="1" dirty="0" err="1" smtClean="0">
                <a:latin typeface="Courier New" pitchFamily="49" charset="0"/>
              </a:rPr>
              <a:t>ncode</a:t>
            </a:r>
            <a:r>
              <a:rPr lang="en-US" altLang="en-US" sz="1600" b="1" dirty="0" smtClean="0">
                <a:latin typeface="Courier New" pitchFamily="49" charset="0"/>
              </a:rPr>
              <a:t> and”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>
                <a:latin typeface="Courier New" pitchFamily="49" charset="0"/>
              </a:rPr>
              <a:t> </a:t>
            </a:r>
            <a:r>
              <a:rPr lang="en-US" altLang="en-US" sz="1600" b="1" dirty="0" smtClean="0">
                <a:latin typeface="Courier New" pitchFamily="49" charset="0"/>
              </a:rPr>
              <a:t>    .</a:t>
            </a:r>
            <a:r>
              <a:rPr lang="en-US" altLang="en-US" sz="1600" b="1" dirty="0" err="1" smtClean="0">
                <a:latin typeface="Courier New" pitchFamily="49" charset="0"/>
              </a:rPr>
              <a:t>ascii</a:t>
            </a:r>
            <a:r>
              <a:rPr lang="en-US" altLang="en-US" sz="1600" b="1" dirty="0" smtClean="0">
                <a:latin typeface="Courier New" pitchFamily="49" charset="0"/>
              </a:rPr>
              <a:t> “output.  Only the last line\</a:t>
            </a:r>
            <a:r>
              <a:rPr lang="en-US" altLang="en-US" sz="1600" b="1" dirty="0" err="1" smtClean="0">
                <a:latin typeface="Courier New" pitchFamily="49" charset="0"/>
              </a:rPr>
              <a:t>nin</a:t>
            </a:r>
            <a:r>
              <a:rPr lang="en-US" altLang="en-US" sz="1600" b="1" dirty="0" smtClean="0">
                <a:latin typeface="Courier New" pitchFamily="49" charset="0"/>
              </a:rPr>
              <a:t> code”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>
                <a:latin typeface="Courier New" pitchFamily="49" charset="0"/>
              </a:rPr>
              <a:t> </a:t>
            </a:r>
            <a:r>
              <a:rPr lang="en-US" altLang="en-US" sz="1600" b="1" dirty="0" smtClean="0">
                <a:latin typeface="Courier New" pitchFamily="49" charset="0"/>
              </a:rPr>
              <a:t>    .</a:t>
            </a:r>
            <a:r>
              <a:rPr lang="en-US" altLang="en-US" sz="1600" b="1" dirty="0" err="1" smtClean="0">
                <a:latin typeface="Courier New" pitchFamily="49" charset="0"/>
              </a:rPr>
              <a:t>asciiz</a:t>
            </a:r>
            <a:r>
              <a:rPr lang="en-US" altLang="en-US" sz="1600" b="1" dirty="0">
                <a:latin typeface="Courier New" pitchFamily="49" charset="0"/>
              </a:rPr>
              <a:t> </a:t>
            </a:r>
            <a:r>
              <a:rPr lang="en-US" altLang="en-US" sz="1600" b="1" dirty="0" smtClean="0">
                <a:latin typeface="Courier New" pitchFamily="49" charset="0"/>
              </a:rPr>
              <a:t>“has a null terminator.”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en-US" sz="1600" b="1" dirty="0" smtClean="0">
                <a:latin typeface="Courier New" pitchFamily="49" charset="0"/>
              </a:rPr>
              <a:t>More on the ‘backward’ storage in a couple slides</a:t>
            </a:r>
            <a:endParaRPr lang="en-US" altLang="en-US" sz="1600" b="1" dirty="0">
              <a:latin typeface="Courier New" pitchFamily="49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en-US" sz="16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1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29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25214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Defining real data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34714" y="2819400"/>
            <a:ext cx="81534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Real1: .float 32.57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stored in 32 bits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Real2: .float 12</a:t>
            </a: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# same as 12.0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Real3: .float 0.41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Real4: .float -17.2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Real5: </a:t>
            </a:r>
            <a:r>
              <a:rPr lang="en-US" altLang="en-US" sz="1800" b="1" dirty="0">
                <a:latin typeface="Courier New" pitchFamily="49" charset="0"/>
              </a:rPr>
              <a:t>.float </a:t>
            </a:r>
            <a:r>
              <a:rPr lang="en-US" altLang="en-US" sz="1800" b="1" dirty="0" smtClean="0">
                <a:latin typeface="Courier New" pitchFamily="49" charset="0"/>
              </a:rPr>
              <a:t>17.2,5,10.4,13.3	    # array of floats</a:t>
            </a:r>
            <a:endParaRPr lang="en-US" altLang="en-US" sz="1800" b="1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Real6: .double 32.5	# stored in 64 bits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Real7: .double 13.6,22.2,-17,2.5  # array of doubles</a:t>
            </a:r>
            <a:endParaRPr lang="en-US" altLang="en-US" sz="1800" b="1" dirty="0">
              <a:latin typeface="Courier New" pitchFamily="49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953814" y="1676400"/>
            <a:ext cx="7391400" cy="124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MIPS uses the IEEE single-precision and double-precision formats we’ve already studied.  You initialize floating point data like this: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146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340475"/>
            <a:ext cx="4343400" cy="3048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000"/>
              <a:t>Irvine, Kip R. Assembly Language for Intel-Based Computers 6/e, 2010.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Basic Elements of Assembly Language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752600" y="1752600"/>
            <a:ext cx="6248400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Integer constants</a:t>
            </a:r>
          </a:p>
          <a:p>
            <a:r>
              <a:rPr lang="en-US" altLang="en-US" dirty="0" smtClean="0"/>
              <a:t>Character and string constants</a:t>
            </a:r>
          </a:p>
          <a:p>
            <a:r>
              <a:rPr lang="en-US" altLang="en-US" dirty="0" smtClean="0"/>
              <a:t>Reserved words and identifiers</a:t>
            </a:r>
          </a:p>
          <a:p>
            <a:r>
              <a:rPr lang="en-US" altLang="en-US" dirty="0" smtClean="0"/>
              <a:t>Directives and instructions</a:t>
            </a:r>
          </a:p>
          <a:p>
            <a:r>
              <a:rPr lang="en-US" altLang="en-US" dirty="0" smtClean="0"/>
              <a:t>Labels</a:t>
            </a:r>
          </a:p>
          <a:p>
            <a:r>
              <a:rPr lang="en-US" altLang="en-US" dirty="0" smtClean="0"/>
              <a:t>Mnemonics and Operands</a:t>
            </a:r>
          </a:p>
          <a:p>
            <a:r>
              <a:rPr lang="en-US" altLang="en-US" dirty="0" smtClean="0"/>
              <a:t>Comments</a:t>
            </a:r>
          </a:p>
          <a:p>
            <a:r>
              <a:rPr lang="en-US" altLang="en-US" dirty="0" smtClean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35875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30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51641" y="861848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Little Endian Order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270641" y="2004848"/>
            <a:ext cx="8153400" cy="2667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All data types larger than a byte store their individual bytes in reverse order. The least significant byte occurs at the first (lowest) memory address.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Example:</a:t>
            </a:r>
          </a:p>
          <a:p>
            <a:pPr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2000" b="1" dirty="0" smtClean="0">
                <a:latin typeface="Courier New" pitchFamily="49" charset="0"/>
              </a:rPr>
              <a:t>val1 .word 0x12345678</a:t>
            </a:r>
          </a:p>
        </p:txBody>
      </p: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62"/>
          <a:stretch>
            <a:fillRect/>
          </a:stretch>
        </p:blipFill>
        <p:spPr bwMode="auto">
          <a:xfrm>
            <a:off x="5299841" y="3528848"/>
            <a:ext cx="1508125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86407" y="5252655"/>
            <a:ext cx="8153400" cy="1300545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Strings are also stored in 4-byte ‘chunks’ that are reversed.  </a:t>
            </a:r>
            <a:r>
              <a:rPr lang="en-US" altLang="en-US" dirty="0" err="1" smtClean="0"/>
              <a:t>QTSpim</a:t>
            </a:r>
            <a:r>
              <a:rPr lang="en-US" altLang="en-US" dirty="0" smtClean="0"/>
              <a:t> translates them but be careful when accessing them directly.</a:t>
            </a:r>
            <a:endParaRPr lang="en-US" altLang="en-US" sz="20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5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704193" y="861848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What's Next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85193" y="2233448"/>
            <a:ext cx="7086600" cy="3276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Basic Elements of Assembly Language</a:t>
            </a:r>
          </a:p>
          <a:p>
            <a:r>
              <a:rPr lang="en-US" altLang="en-US" dirty="0" smtClean="0"/>
              <a:t>Example: Adding and Subtracting Integers</a:t>
            </a:r>
          </a:p>
          <a:p>
            <a:r>
              <a:rPr lang="en-US" altLang="en-US" dirty="0" smtClean="0"/>
              <a:t>Assembling  and Running Programs</a:t>
            </a:r>
          </a:p>
          <a:p>
            <a:r>
              <a:rPr lang="en-US" altLang="en-US" dirty="0" smtClean="0"/>
              <a:t>Defining Data</a:t>
            </a:r>
          </a:p>
          <a:p>
            <a:r>
              <a:rPr lang="en-US" altLang="en-US" b="1" dirty="0" smtClean="0">
                <a:solidFill>
                  <a:schemeClr val="tx2"/>
                </a:solidFill>
              </a:rPr>
              <a:t>System I/O Services</a:t>
            </a:r>
          </a:p>
        </p:txBody>
      </p:sp>
    </p:spTree>
    <p:extLst>
      <p:ext uri="{BB962C8B-B14F-4D97-AF65-F5344CB8AC3E}">
        <p14:creationId xmlns:p14="http://schemas.microsoft.com/office/powerpoint/2010/main" val="32345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32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Using SPIM I/O Services</a:t>
            </a:r>
            <a:endParaRPr lang="en-US" sz="24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752600"/>
            <a:ext cx="7772400" cy="4572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How to do I/O varies in real world systems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Accessing a special register or ‘port’</a:t>
            </a:r>
            <a:endParaRPr lang="en-US" altLang="en-US" sz="2000" dirty="0" smtClean="0">
              <a:solidFill>
                <a:schemeClr val="tx2"/>
              </a:solidFill>
            </a:endParaRPr>
          </a:p>
          <a:p>
            <a:pPr lvl="1"/>
            <a:r>
              <a:rPr lang="en-US" altLang="en-US" sz="2000" dirty="0" smtClean="0"/>
              <a:t>Accessing reserved memory locations</a:t>
            </a:r>
          </a:p>
          <a:p>
            <a:pPr lvl="1"/>
            <a:r>
              <a:rPr lang="en-US" altLang="en-US" sz="2000" dirty="0" smtClean="0"/>
              <a:t>Using built-in (either in the system or assembler) services </a:t>
            </a:r>
          </a:p>
          <a:p>
            <a:r>
              <a:rPr lang="en-US" altLang="en-US" dirty="0" smtClean="0"/>
              <a:t>SPIM uses the latter method</a:t>
            </a:r>
          </a:p>
          <a:p>
            <a:r>
              <a:rPr lang="en-US" altLang="en-US" dirty="0" smtClean="0"/>
              <a:t>Available System Services are listed in Appendix A right after the instruction set</a:t>
            </a:r>
          </a:p>
          <a:p>
            <a:r>
              <a:rPr lang="en-US" altLang="en-US" dirty="0" smtClean="0"/>
              <a:t>These services are accessed using the </a:t>
            </a:r>
            <a:r>
              <a:rPr lang="en-US" altLang="en-US" i="1" dirty="0" err="1" smtClean="0">
                <a:solidFill>
                  <a:schemeClr val="accent2">
                    <a:lumMod val="75000"/>
                  </a:schemeClr>
                </a:solidFill>
              </a:rPr>
              <a:t>syscall</a:t>
            </a:r>
            <a:r>
              <a:rPr lang="en-US" altLang="en-US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instruction </a:t>
            </a:r>
          </a:p>
        </p:txBody>
      </p:sp>
    </p:spTree>
    <p:extLst>
      <p:ext uri="{BB962C8B-B14F-4D97-AF65-F5344CB8AC3E}">
        <p14:creationId xmlns:p14="http://schemas.microsoft.com/office/powerpoint/2010/main" val="904499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830317"/>
            <a:ext cx="80010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Example: Some system I/O </a:t>
            </a:r>
            <a:r>
              <a:rPr lang="en-US" sz="2400" dirty="0" smtClean="0"/>
              <a:t>(1 of 5)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33097" y="1600200"/>
            <a:ext cx="7696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# TITLE </a:t>
            </a:r>
            <a:r>
              <a:rPr lang="en-US" altLang="en-US" sz="1200" b="1" dirty="0" err="1" smtClean="0">
                <a:latin typeface="Courier New" pitchFamily="49" charset="0"/>
              </a:rPr>
              <a:t>Iodemo</a:t>
            </a:r>
            <a:r>
              <a:rPr lang="en-US" altLang="en-US" sz="1200" b="1" dirty="0" smtClean="0">
                <a:latin typeface="Courier New" pitchFamily="49" charset="0"/>
              </a:rPr>
              <a:t>	(</a:t>
            </a:r>
            <a:r>
              <a:rPr lang="en-US" altLang="en-US" sz="1200" b="1" dirty="0" err="1" smtClean="0">
                <a:latin typeface="Courier New" pitchFamily="49" charset="0"/>
              </a:rPr>
              <a:t>IOdemo.s</a:t>
            </a:r>
            <a:r>
              <a:rPr lang="en-US" altLang="en-US" sz="1200" b="1" dirty="0">
                <a:latin typeface="Courier New" pitchFamily="49" charset="0"/>
              </a:rPr>
              <a:t>)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smtClean="0">
                <a:latin typeface="Courier New" pitchFamily="49" charset="0"/>
              </a:rPr>
              <a:t># </a:t>
            </a:r>
            <a:r>
              <a:rPr lang="en-US" altLang="en-US" sz="1200" b="1" dirty="0">
                <a:latin typeface="Courier New" pitchFamily="49" charset="0"/>
              </a:rPr>
              <a:t>This program </a:t>
            </a:r>
            <a:r>
              <a:rPr lang="en-US" altLang="en-US" sz="1200" b="1" dirty="0" smtClean="0">
                <a:latin typeface="Courier New" pitchFamily="49" charset="0"/>
              </a:rPr>
              <a:t>demonstrates some system I/O.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.data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# variables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FloatPrompt</a:t>
            </a:r>
            <a:r>
              <a:rPr lang="en-US" altLang="en-US" sz="1200" b="1" dirty="0" smtClean="0">
                <a:latin typeface="Courier New" pitchFamily="49" charset="0"/>
              </a:rPr>
              <a:t>:     </a:t>
            </a:r>
            <a:r>
              <a:rPr lang="en-US" altLang="en-US" sz="1200" b="1" dirty="0" smtClean="0">
                <a:latin typeface="Courier New" pitchFamily="49" charset="0"/>
              </a:rPr>
              <a:t>.</a:t>
            </a:r>
            <a:r>
              <a:rPr lang="en-US" altLang="en-US" sz="1200" b="1" dirty="0" err="1" smtClean="0">
                <a:latin typeface="Courier New" pitchFamily="49" charset="0"/>
              </a:rPr>
              <a:t>asciiz</a:t>
            </a:r>
            <a:r>
              <a:rPr lang="en-US" altLang="en-US" sz="1200" b="1" dirty="0" smtClean="0">
                <a:latin typeface="Courier New" pitchFamily="49" charset="0"/>
              </a:rPr>
              <a:t> “Enter a float: “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DblPrompt</a:t>
            </a:r>
            <a:r>
              <a:rPr lang="en-US" altLang="en-US" sz="1200" b="1" dirty="0" smtClean="0">
                <a:latin typeface="Courier New" pitchFamily="49" charset="0"/>
              </a:rPr>
              <a:t>:       </a:t>
            </a:r>
            <a:r>
              <a:rPr lang="en-US" altLang="en-US" sz="1200" b="1" dirty="0" smtClean="0">
                <a:latin typeface="Courier New" pitchFamily="49" charset="0"/>
              </a:rPr>
              <a:t>.</a:t>
            </a:r>
            <a:r>
              <a:rPr lang="en-US" altLang="en-US" sz="1200" b="1" dirty="0" err="1">
                <a:latin typeface="Courier New" pitchFamily="49" charset="0"/>
              </a:rPr>
              <a:t>asciiz</a:t>
            </a:r>
            <a:r>
              <a:rPr lang="en-US" altLang="en-US" sz="1200" b="1" dirty="0">
                <a:latin typeface="Courier New" pitchFamily="49" charset="0"/>
              </a:rPr>
              <a:t> “Enter a </a:t>
            </a:r>
            <a:r>
              <a:rPr lang="en-US" altLang="en-US" sz="1200" b="1" dirty="0" smtClean="0">
                <a:latin typeface="Courier New" pitchFamily="49" charset="0"/>
              </a:rPr>
              <a:t>double: </a:t>
            </a:r>
            <a:r>
              <a:rPr lang="en-US" altLang="en-US" sz="1200" b="1" dirty="0">
                <a:latin typeface="Courier New" pitchFamily="49" charset="0"/>
              </a:rPr>
              <a:t>“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IntPrompt</a:t>
            </a:r>
            <a:r>
              <a:rPr lang="en-US" altLang="en-US" sz="1200" b="1" dirty="0" smtClean="0">
                <a:latin typeface="Courier New" pitchFamily="49" charset="0"/>
              </a:rPr>
              <a:t>:       </a:t>
            </a:r>
            <a:r>
              <a:rPr lang="en-US" altLang="en-US" sz="1200" b="1" dirty="0">
                <a:latin typeface="Courier New" pitchFamily="49" charset="0"/>
              </a:rPr>
              <a:t>.</a:t>
            </a:r>
            <a:r>
              <a:rPr lang="en-US" altLang="en-US" sz="1200" b="1" dirty="0" err="1">
                <a:latin typeface="Courier New" pitchFamily="49" charset="0"/>
              </a:rPr>
              <a:t>asciiz</a:t>
            </a:r>
            <a:r>
              <a:rPr lang="en-US" altLang="en-US" sz="1200" b="1" dirty="0">
                <a:latin typeface="Courier New" pitchFamily="49" charset="0"/>
              </a:rPr>
              <a:t> “Enter a </a:t>
            </a:r>
            <a:r>
              <a:rPr lang="en-US" altLang="en-US" sz="1200" b="1" dirty="0" smtClean="0">
                <a:latin typeface="Courier New" pitchFamily="49" charset="0"/>
              </a:rPr>
              <a:t>integer: </a:t>
            </a:r>
            <a:r>
              <a:rPr lang="en-US" altLang="en-US" sz="1200" b="1" dirty="0">
                <a:latin typeface="Courier New" pitchFamily="49" charset="0"/>
              </a:rPr>
              <a:t>“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StrPrompt</a:t>
            </a:r>
            <a:r>
              <a:rPr lang="en-US" altLang="en-US" sz="1200" b="1" dirty="0" smtClean="0">
                <a:latin typeface="Courier New" pitchFamily="49" charset="0"/>
              </a:rPr>
              <a:t>:       </a:t>
            </a:r>
            <a:r>
              <a:rPr lang="en-US" altLang="en-US" sz="1200" b="1" dirty="0">
                <a:latin typeface="Courier New" pitchFamily="49" charset="0"/>
              </a:rPr>
              <a:t>.</a:t>
            </a:r>
            <a:r>
              <a:rPr lang="en-US" altLang="en-US" sz="1200" b="1" dirty="0" err="1">
                <a:latin typeface="Courier New" pitchFamily="49" charset="0"/>
              </a:rPr>
              <a:t>asciiz</a:t>
            </a:r>
            <a:r>
              <a:rPr lang="en-US" altLang="en-US" sz="1200" b="1" dirty="0">
                <a:latin typeface="Courier New" pitchFamily="49" charset="0"/>
              </a:rPr>
              <a:t> “Enter a </a:t>
            </a:r>
            <a:r>
              <a:rPr lang="en-US" altLang="en-US" sz="1200" b="1" dirty="0" smtClean="0">
                <a:latin typeface="Courier New" pitchFamily="49" charset="0"/>
              </a:rPr>
              <a:t>string: </a:t>
            </a:r>
            <a:r>
              <a:rPr lang="en-US" altLang="en-US" sz="1200" b="1" dirty="0">
                <a:latin typeface="Courier New" pitchFamily="49" charset="0"/>
              </a:rPr>
              <a:t>“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OutStr</a:t>
            </a:r>
            <a:r>
              <a:rPr lang="en-US" altLang="en-US" sz="1200" b="1" dirty="0" smtClean="0">
                <a:latin typeface="Courier New" pitchFamily="49" charset="0"/>
              </a:rPr>
              <a:t>:          </a:t>
            </a:r>
            <a:r>
              <a:rPr lang="en-US" altLang="en-US" sz="1200" b="1" dirty="0">
                <a:latin typeface="Courier New" pitchFamily="49" charset="0"/>
              </a:rPr>
              <a:t>.</a:t>
            </a:r>
            <a:r>
              <a:rPr lang="en-US" altLang="en-US" sz="1200" b="1" dirty="0" err="1">
                <a:latin typeface="Courier New" pitchFamily="49" charset="0"/>
              </a:rPr>
              <a:t>asciiz</a:t>
            </a:r>
            <a:r>
              <a:rPr lang="en-US" altLang="en-US" sz="1200" b="1" dirty="0">
                <a:latin typeface="Courier New" pitchFamily="49" charset="0"/>
              </a:rPr>
              <a:t> </a:t>
            </a:r>
            <a:r>
              <a:rPr lang="en-US" altLang="en-US" sz="1200" b="1" dirty="0" smtClean="0">
                <a:latin typeface="Courier New" pitchFamily="49" charset="0"/>
              </a:rPr>
              <a:t>“\</a:t>
            </a:r>
            <a:r>
              <a:rPr lang="en-US" altLang="en-US" sz="1200" b="1" dirty="0" err="1" smtClean="0">
                <a:latin typeface="Courier New" pitchFamily="49" charset="0"/>
              </a:rPr>
              <a:t>nYour</a:t>
            </a:r>
            <a:r>
              <a:rPr lang="en-US" altLang="en-US" sz="1200" b="1" dirty="0" smtClean="0">
                <a:latin typeface="Courier New" pitchFamily="49" charset="0"/>
              </a:rPr>
              <a:t> input was “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NewLine</a:t>
            </a:r>
            <a:r>
              <a:rPr lang="en-US" altLang="en-US" sz="1200" b="1" dirty="0" smtClean="0">
                <a:latin typeface="Courier New" pitchFamily="49" charset="0"/>
              </a:rPr>
              <a:t>:         </a:t>
            </a:r>
            <a:r>
              <a:rPr lang="en-US" altLang="en-US" sz="1200" b="1" dirty="0" smtClean="0">
                <a:latin typeface="Courier New" pitchFamily="49" charset="0"/>
              </a:rPr>
              <a:t>.</a:t>
            </a:r>
            <a:r>
              <a:rPr lang="en-US" altLang="en-US" sz="1200" b="1" dirty="0" err="1" smtClean="0">
                <a:latin typeface="Courier New" pitchFamily="49" charset="0"/>
              </a:rPr>
              <a:t>asciiz</a:t>
            </a:r>
            <a:r>
              <a:rPr lang="en-US" altLang="en-US" sz="1200" b="1" dirty="0" smtClean="0">
                <a:latin typeface="Courier New" pitchFamily="49" charset="0"/>
              </a:rPr>
              <a:t> “\n”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FloatIn</a:t>
            </a:r>
            <a:r>
              <a:rPr lang="en-US" altLang="en-US" sz="1200" b="1" dirty="0" smtClean="0">
                <a:latin typeface="Courier New" pitchFamily="49" charset="0"/>
              </a:rPr>
              <a:t>:         </a:t>
            </a:r>
            <a:r>
              <a:rPr lang="en-US" altLang="en-US" sz="1200" b="1" dirty="0" smtClean="0">
                <a:latin typeface="Courier New" pitchFamily="49" charset="0"/>
              </a:rPr>
              <a:t>.float  0.0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DoubleIn</a:t>
            </a:r>
            <a:r>
              <a:rPr lang="en-US" altLang="en-US" sz="1200" b="1" dirty="0" smtClean="0">
                <a:latin typeface="Courier New" pitchFamily="49" charset="0"/>
              </a:rPr>
              <a:t>:        </a:t>
            </a:r>
            <a:r>
              <a:rPr lang="en-US" altLang="en-US" sz="1200" b="1" dirty="0" smtClean="0">
                <a:latin typeface="Courier New" pitchFamily="49" charset="0"/>
              </a:rPr>
              <a:t>.double 0.0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IntIn</a:t>
            </a:r>
            <a:r>
              <a:rPr lang="en-US" altLang="en-US" sz="1200" b="1" dirty="0" smtClean="0">
                <a:latin typeface="Courier New" pitchFamily="49" charset="0"/>
              </a:rPr>
              <a:t>:           </a:t>
            </a:r>
            <a:r>
              <a:rPr lang="en-US" altLang="en-US" sz="1200" b="1" dirty="0" smtClean="0">
                <a:latin typeface="Courier New" pitchFamily="49" charset="0"/>
              </a:rPr>
              <a:t>.word   0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err="1" smtClean="0">
                <a:latin typeface="Courier New" pitchFamily="49" charset="0"/>
              </a:rPr>
              <a:t>StrIn</a:t>
            </a:r>
            <a:r>
              <a:rPr lang="en-US" altLang="en-US" sz="1200" b="1" dirty="0" smtClean="0">
                <a:latin typeface="Courier New" pitchFamily="49" charset="0"/>
              </a:rPr>
              <a:t>:           </a:t>
            </a:r>
            <a:r>
              <a:rPr lang="en-US" altLang="en-US" sz="1200" b="1" dirty="0" smtClean="0">
                <a:latin typeface="Courier New" pitchFamily="49" charset="0"/>
              </a:rPr>
              <a:t>.space  256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989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830317"/>
            <a:ext cx="80010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Example: Some </a:t>
            </a:r>
            <a:r>
              <a:rPr lang="en-US" sz="3600" dirty="0"/>
              <a:t>system </a:t>
            </a:r>
            <a:r>
              <a:rPr lang="en-US" sz="3600" dirty="0" smtClean="0"/>
              <a:t>I/O </a:t>
            </a:r>
            <a:r>
              <a:rPr lang="en-US" sz="2400" dirty="0" smtClean="0"/>
              <a:t>(2 </a:t>
            </a:r>
            <a:r>
              <a:rPr lang="en-US" sz="2400" dirty="0"/>
              <a:t>of 5)</a:t>
            </a:r>
          </a:p>
          <a:p>
            <a:pPr>
              <a:defRPr/>
            </a:pPr>
            <a:endParaRPr lang="en-US" sz="3600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33097" y="1600200"/>
            <a:ext cx="7696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.text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.</a:t>
            </a:r>
            <a:r>
              <a:rPr lang="en-US" altLang="en-US" sz="1200" b="1" dirty="0" err="1" smtClean="0">
                <a:latin typeface="Courier New" pitchFamily="49" charset="0"/>
              </a:rPr>
              <a:t>globl</a:t>
            </a:r>
            <a:r>
              <a:rPr lang="en-US" altLang="en-US" sz="1200" b="1" dirty="0" smtClean="0">
                <a:latin typeface="Courier New" pitchFamily="49" charset="0"/>
              </a:rPr>
              <a:t>   main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main</a:t>
            </a:r>
            <a:r>
              <a:rPr lang="en-US" altLang="en-US" sz="1200" b="1" dirty="0" smtClean="0">
                <a:latin typeface="Courier New" pitchFamily="49" charset="0"/>
              </a:rPr>
              <a:t>:   # </a:t>
            </a:r>
            <a:r>
              <a:rPr lang="en-US" altLang="en-US" sz="1200" b="1" dirty="0">
                <a:latin typeface="Courier New" pitchFamily="49" charset="0"/>
              </a:rPr>
              <a:t>start of the main </a:t>
            </a:r>
            <a:r>
              <a:rPr lang="en-US" altLang="en-US" sz="1200" b="1" dirty="0" smtClean="0">
                <a:latin typeface="Courier New" pitchFamily="49" charset="0"/>
              </a:rPr>
              <a:t>procedure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 smtClean="0">
                <a:latin typeface="Courier New" pitchFamily="49" charset="0"/>
              </a:rPr>
              <a:t># Get and print a string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la        $a0</a:t>
            </a:r>
            <a:r>
              <a:rPr lang="it-IT" altLang="en-US" sz="1200" b="1" dirty="0">
                <a:latin typeface="Courier New" pitchFamily="49" charset="0"/>
              </a:rPr>
              <a:t>, </a:t>
            </a:r>
            <a:r>
              <a:rPr lang="it-IT" altLang="en-US" sz="1200" b="1" dirty="0" smtClean="0">
                <a:latin typeface="Courier New" pitchFamily="49" charset="0"/>
              </a:rPr>
              <a:t>StrPrompt           # point to StrPrompt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li        $</a:t>
            </a:r>
            <a:r>
              <a:rPr lang="it-IT" altLang="en-US" sz="1200" b="1" dirty="0">
                <a:latin typeface="Courier New" pitchFamily="49" charset="0"/>
              </a:rPr>
              <a:t>v0, </a:t>
            </a:r>
            <a:r>
              <a:rPr lang="it-IT" altLang="en-US" sz="1200" b="1" dirty="0" smtClean="0">
                <a:latin typeface="Courier New" pitchFamily="49" charset="0"/>
              </a:rPr>
              <a:t>4                   # </a:t>
            </a:r>
            <a:r>
              <a:rPr lang="it-IT" altLang="en-US" sz="1200" b="1" dirty="0">
                <a:latin typeface="Courier New" pitchFamily="49" charset="0"/>
              </a:rPr>
              <a:t>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StrIn  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input buffer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li        $a1, 255                 # set length of buffer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li        </a:t>
            </a:r>
            <a:r>
              <a:rPr lang="it-IT" altLang="en-US" sz="1200" b="1" dirty="0">
                <a:latin typeface="Courier New" pitchFamily="49" charset="0"/>
              </a:rPr>
              <a:t>$v0, </a:t>
            </a:r>
            <a:r>
              <a:rPr lang="it-IT" altLang="en-US" sz="1200" b="1" dirty="0" smtClean="0">
                <a:latin typeface="Courier New" pitchFamily="49" charset="0"/>
              </a:rPr>
              <a:t>8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read_string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OutStr 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OutStr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StrIn               # point to input buffer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</a:t>
            </a:r>
            <a:r>
              <a:rPr lang="it-IT" altLang="en-US" sz="1200" b="1" dirty="0" smtClean="0">
                <a:latin typeface="Courier New" pitchFamily="49" charset="0"/>
              </a:rPr>
              <a:t>4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print_string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NewLine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NewLine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757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830317"/>
            <a:ext cx="80010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Example: Some system </a:t>
            </a:r>
            <a:r>
              <a:rPr lang="en-US" sz="3600" dirty="0"/>
              <a:t>I/O </a:t>
            </a:r>
            <a:r>
              <a:rPr lang="en-US" sz="2400" dirty="0" smtClean="0"/>
              <a:t>(3 </a:t>
            </a:r>
            <a:r>
              <a:rPr lang="en-US" sz="2400" dirty="0"/>
              <a:t>of 5)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33097" y="1600200"/>
            <a:ext cx="7696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smtClean="0">
                <a:latin typeface="Courier New" pitchFamily="49" charset="0"/>
              </a:rPr>
              <a:t># Get and print a float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la        $a0</a:t>
            </a:r>
            <a:r>
              <a:rPr lang="it-IT" altLang="en-US" sz="1200" b="1" dirty="0">
                <a:latin typeface="Courier New" pitchFamily="49" charset="0"/>
              </a:rPr>
              <a:t>, </a:t>
            </a:r>
            <a:r>
              <a:rPr lang="it-IT" altLang="en-US" sz="1200" b="1" dirty="0" smtClean="0">
                <a:latin typeface="Courier New" pitchFamily="49" charset="0"/>
              </a:rPr>
              <a:t>FloatPrompt         # point to FloatPrompt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li        $</a:t>
            </a:r>
            <a:r>
              <a:rPr lang="it-IT" altLang="en-US" sz="1200" b="1" dirty="0">
                <a:latin typeface="Courier New" pitchFamily="49" charset="0"/>
              </a:rPr>
              <a:t>v0, </a:t>
            </a:r>
            <a:r>
              <a:rPr lang="it-IT" altLang="en-US" sz="1200" b="1" dirty="0" smtClean="0">
                <a:latin typeface="Courier New" pitchFamily="49" charset="0"/>
              </a:rPr>
              <a:t>4                   # </a:t>
            </a:r>
            <a:r>
              <a:rPr lang="it-IT" altLang="en-US" sz="1200" b="1" dirty="0">
                <a:latin typeface="Courier New" pitchFamily="49" charset="0"/>
              </a:rPr>
              <a:t>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</a:t>
            </a:r>
            <a:r>
              <a:rPr lang="it-IT" altLang="en-US" sz="1200" b="1" dirty="0" smtClean="0">
                <a:latin typeface="Courier New" pitchFamily="49" charset="0"/>
              </a:rPr>
              <a:t>6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read_float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OutStr 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OutStr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mov.s     </a:t>
            </a:r>
            <a:r>
              <a:rPr lang="it-IT" altLang="en-US" sz="1200" b="1" dirty="0" smtClean="0">
                <a:latin typeface="Courier New" pitchFamily="49" charset="0"/>
              </a:rPr>
              <a:t>$</a:t>
            </a:r>
            <a:r>
              <a:rPr lang="it-IT" altLang="en-US" sz="1200" b="1" dirty="0" smtClean="0">
                <a:latin typeface="Courier New" pitchFamily="49" charset="0"/>
              </a:rPr>
              <a:t>f12, </a:t>
            </a:r>
            <a:r>
              <a:rPr lang="it-IT" altLang="en-US" sz="1200" b="1" dirty="0" smtClean="0">
                <a:latin typeface="Courier New" pitchFamily="49" charset="0"/>
              </a:rPr>
              <a:t>$</a:t>
            </a:r>
            <a:r>
              <a:rPr lang="it-IT" altLang="en-US" sz="1200" b="1" dirty="0" smtClean="0">
                <a:latin typeface="Courier New" pitchFamily="49" charset="0"/>
              </a:rPr>
              <a:t>f0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move float input to output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</a:t>
            </a:r>
            <a:r>
              <a:rPr lang="it-IT" altLang="en-US" sz="1200" b="1" dirty="0" smtClean="0">
                <a:latin typeface="Courier New" pitchFamily="49" charset="0"/>
              </a:rPr>
              <a:t>2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print_float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NewLine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NewLine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507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830317"/>
            <a:ext cx="80010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Example: Some system I/O</a:t>
            </a:r>
            <a:r>
              <a:rPr lang="en-US" sz="4800" dirty="0" smtClean="0"/>
              <a:t> </a:t>
            </a:r>
            <a:r>
              <a:rPr lang="en-US" sz="2400" dirty="0" smtClean="0"/>
              <a:t>(4 </a:t>
            </a:r>
            <a:r>
              <a:rPr lang="en-US" sz="2400" dirty="0"/>
              <a:t>of 5)</a:t>
            </a:r>
          </a:p>
          <a:p>
            <a:pPr>
              <a:defRPr/>
            </a:pPr>
            <a:endParaRPr lang="en-US" sz="3600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33097" y="1600200"/>
            <a:ext cx="7696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smtClean="0">
                <a:latin typeface="Courier New" pitchFamily="49" charset="0"/>
              </a:rPr>
              <a:t># Get and print a double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la        $a0</a:t>
            </a:r>
            <a:r>
              <a:rPr lang="it-IT" altLang="en-US" sz="1200" b="1" dirty="0">
                <a:latin typeface="Courier New" pitchFamily="49" charset="0"/>
              </a:rPr>
              <a:t>, </a:t>
            </a:r>
            <a:r>
              <a:rPr lang="it-IT" altLang="en-US" sz="1200" b="1" dirty="0" smtClean="0">
                <a:latin typeface="Courier New" pitchFamily="49" charset="0"/>
              </a:rPr>
              <a:t>DblPrompt           # point to DblPrompt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li        $</a:t>
            </a:r>
            <a:r>
              <a:rPr lang="it-IT" altLang="en-US" sz="1200" b="1" dirty="0">
                <a:latin typeface="Courier New" pitchFamily="49" charset="0"/>
              </a:rPr>
              <a:t>v0, </a:t>
            </a:r>
            <a:r>
              <a:rPr lang="it-IT" altLang="en-US" sz="1200" b="1" dirty="0" smtClean="0">
                <a:latin typeface="Courier New" pitchFamily="49" charset="0"/>
              </a:rPr>
              <a:t>4                   # </a:t>
            </a:r>
            <a:r>
              <a:rPr lang="it-IT" altLang="en-US" sz="1200" b="1" dirty="0">
                <a:latin typeface="Courier New" pitchFamily="49" charset="0"/>
              </a:rPr>
              <a:t>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</a:t>
            </a:r>
            <a:r>
              <a:rPr lang="it-IT" altLang="en-US" sz="1200" b="1" dirty="0" smtClean="0">
                <a:latin typeface="Courier New" pitchFamily="49" charset="0"/>
              </a:rPr>
              <a:t>7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read_double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OutStr 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OutStr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mov.d     </a:t>
            </a:r>
            <a:r>
              <a:rPr lang="it-IT" altLang="en-US" sz="1200" b="1" dirty="0" smtClean="0">
                <a:latin typeface="Courier New" pitchFamily="49" charset="0"/>
              </a:rPr>
              <a:t>$</a:t>
            </a:r>
            <a:r>
              <a:rPr lang="it-IT" altLang="en-US" sz="1200" b="1" dirty="0" smtClean="0">
                <a:latin typeface="Courier New" pitchFamily="49" charset="0"/>
              </a:rPr>
              <a:t>f12, </a:t>
            </a:r>
            <a:r>
              <a:rPr lang="it-IT" altLang="en-US" sz="1200" b="1" dirty="0" smtClean="0">
                <a:latin typeface="Courier New" pitchFamily="49" charset="0"/>
              </a:rPr>
              <a:t>$</a:t>
            </a:r>
            <a:r>
              <a:rPr lang="it-IT" altLang="en-US" sz="1200" b="1" dirty="0" smtClean="0">
                <a:latin typeface="Courier New" pitchFamily="49" charset="0"/>
              </a:rPr>
              <a:t>f0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move float input to output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</a:t>
            </a:r>
            <a:r>
              <a:rPr lang="it-IT" altLang="en-US" sz="1200" b="1" dirty="0" smtClean="0">
                <a:latin typeface="Courier New" pitchFamily="49" charset="0"/>
              </a:rPr>
              <a:t>3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print_double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NewLine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NewLine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028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558310-3CC4-4256-AACE-F7BE8DDB6B5B}" type="slidenum">
              <a:rPr lang="en-US" altLang="en-US" sz="1600">
                <a:latin typeface="Times New Roman" pitchFamily="18" charset="0"/>
              </a:rPr>
              <a:pPr eaLnBrk="1" hangingPunct="1"/>
              <a:t>37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830317"/>
            <a:ext cx="80010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dirty="0" smtClean="0"/>
              <a:t>Example: Some system I/O</a:t>
            </a:r>
            <a:r>
              <a:rPr lang="en-US" sz="4800" dirty="0" smtClean="0"/>
              <a:t> </a:t>
            </a:r>
            <a:r>
              <a:rPr lang="en-US" sz="2400" dirty="0" smtClean="0"/>
              <a:t>(5 </a:t>
            </a:r>
            <a:r>
              <a:rPr lang="en-US" sz="2400" dirty="0"/>
              <a:t>of 5)</a:t>
            </a:r>
          </a:p>
          <a:p>
            <a:pPr>
              <a:defRPr/>
            </a:pPr>
            <a:endParaRPr lang="en-US" sz="3600" dirty="0" smtClean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33097" y="1600200"/>
            <a:ext cx="76962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228600" bIns="228600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en-US" sz="1200" b="1" dirty="0">
                <a:latin typeface="Courier New" pitchFamily="49" charset="0"/>
              </a:rPr>
              <a:t>	</a:t>
            </a:r>
            <a:r>
              <a:rPr lang="en-US" altLang="en-US" sz="1200" b="1" dirty="0" smtClean="0">
                <a:latin typeface="Courier New" pitchFamily="49" charset="0"/>
              </a:rPr>
              <a:t># Get and print an integer</a:t>
            </a:r>
            <a:endParaRPr lang="en-US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la        $a0</a:t>
            </a:r>
            <a:r>
              <a:rPr lang="it-IT" altLang="en-US" sz="1200" b="1" dirty="0">
                <a:latin typeface="Courier New" pitchFamily="49" charset="0"/>
              </a:rPr>
              <a:t>, </a:t>
            </a:r>
            <a:r>
              <a:rPr lang="it-IT" altLang="en-US" sz="1200" b="1" dirty="0" smtClean="0">
                <a:latin typeface="Courier New" pitchFamily="49" charset="0"/>
              </a:rPr>
              <a:t>IntPrompt           # point to IntPrompt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li        $</a:t>
            </a:r>
            <a:r>
              <a:rPr lang="it-IT" altLang="en-US" sz="1200" b="1" dirty="0">
                <a:latin typeface="Courier New" pitchFamily="49" charset="0"/>
              </a:rPr>
              <a:t>v0, </a:t>
            </a:r>
            <a:r>
              <a:rPr lang="it-IT" altLang="en-US" sz="1200" b="1" dirty="0" smtClean="0">
                <a:latin typeface="Courier New" pitchFamily="49" charset="0"/>
              </a:rPr>
              <a:t>4                   # </a:t>
            </a:r>
            <a:r>
              <a:rPr lang="it-IT" altLang="en-US" sz="1200" b="1" dirty="0">
                <a:latin typeface="Courier New" pitchFamily="49" charset="0"/>
              </a:rPr>
              <a:t>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</a:t>
            </a:r>
            <a:r>
              <a:rPr lang="it-IT" altLang="en-US" sz="1200" b="1" dirty="0" smtClean="0">
                <a:latin typeface="Courier New" pitchFamily="49" charset="0"/>
              </a:rPr>
              <a:t>5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read_integer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 </a:t>
            </a:r>
            <a:r>
              <a:rPr lang="it-IT" altLang="en-US" sz="1200" b="1" dirty="0" smtClean="0">
                <a:latin typeface="Courier New" pitchFamily="49" charset="0"/>
              </a:rPr>
              <a:t>    move      $t0</a:t>
            </a:r>
            <a:r>
              <a:rPr lang="it-IT" altLang="en-US" sz="1200" b="1" dirty="0">
                <a:latin typeface="Courier New" pitchFamily="49" charset="0"/>
              </a:rPr>
              <a:t>, $v0                 # move input before it gets </a:t>
            </a:r>
            <a:r>
              <a:rPr lang="it-IT" altLang="en-US" sz="1200" b="1" dirty="0" smtClean="0">
                <a:latin typeface="Courier New" pitchFamily="49" charset="0"/>
              </a:rPr>
              <a:t>changed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OutStr 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OutStr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move      $a0, $t0                 # move the integer we saved into $a0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</a:t>
            </a:r>
            <a:r>
              <a:rPr lang="it-IT" altLang="en-US" sz="1200" b="1" dirty="0" smtClean="0">
                <a:latin typeface="Courier New" pitchFamily="49" charset="0"/>
              </a:rPr>
              <a:t>li        </a:t>
            </a:r>
            <a:r>
              <a:rPr lang="it-IT" altLang="en-US" sz="1200" b="1" dirty="0">
                <a:latin typeface="Courier New" pitchFamily="49" charset="0"/>
              </a:rPr>
              <a:t>$v0, </a:t>
            </a:r>
            <a:r>
              <a:rPr lang="it-IT" altLang="en-US" sz="1200" b="1" dirty="0" smtClean="0">
                <a:latin typeface="Courier New" pitchFamily="49" charset="0"/>
              </a:rPr>
              <a:t>1 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print_integer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la        $a0, </a:t>
            </a:r>
            <a:r>
              <a:rPr lang="it-IT" altLang="en-US" sz="1200" b="1" dirty="0" smtClean="0">
                <a:latin typeface="Courier New" pitchFamily="49" charset="0"/>
              </a:rPr>
              <a:t>NewLine             </a:t>
            </a:r>
            <a:r>
              <a:rPr lang="it-IT" altLang="en-US" sz="1200" b="1" dirty="0">
                <a:latin typeface="Courier New" pitchFamily="49" charset="0"/>
              </a:rPr>
              <a:t># point to </a:t>
            </a:r>
            <a:r>
              <a:rPr lang="it-IT" altLang="en-US" sz="1200" b="1" dirty="0" smtClean="0">
                <a:latin typeface="Courier New" pitchFamily="49" charset="0"/>
              </a:rPr>
              <a:t>NewLine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4                   # print_string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li        $v0, </a:t>
            </a:r>
            <a:r>
              <a:rPr lang="it-IT" altLang="en-US" sz="1200" b="1" dirty="0" smtClean="0">
                <a:latin typeface="Courier New" pitchFamily="49" charset="0"/>
              </a:rPr>
              <a:t>10                  </a:t>
            </a:r>
            <a:r>
              <a:rPr lang="it-IT" altLang="en-US" sz="1200" b="1" dirty="0">
                <a:latin typeface="Courier New" pitchFamily="49" charset="0"/>
              </a:rPr>
              <a:t># </a:t>
            </a:r>
            <a:r>
              <a:rPr lang="it-IT" altLang="en-US" sz="1200" b="1" dirty="0" smtClean="0">
                <a:latin typeface="Courier New" pitchFamily="49" charset="0"/>
              </a:rPr>
              <a:t>Exit the prograrm</a:t>
            </a:r>
            <a:endParaRPr lang="it-IT" altLang="en-US" sz="1200" b="1" dirty="0">
              <a:latin typeface="Courier New" pitchFamily="49" charset="0"/>
            </a:endParaRP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it-IT" altLang="en-US" sz="1200" b="1" dirty="0">
                <a:latin typeface="Courier New" pitchFamily="49" charset="0"/>
              </a:rPr>
              <a:t>	syscall</a:t>
            </a:r>
          </a:p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endParaRPr lang="it-IT" altLang="en-US" sz="12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054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349F49-0D43-49E1-B053-ED9678F74873}" type="slidenum">
              <a:rPr lang="en-US" altLang="en-US" sz="1600">
                <a:latin typeface="Times New Roman" pitchFamily="18" charset="0"/>
              </a:rPr>
              <a:pPr eaLnBrk="1" hangingPunct="1"/>
              <a:t>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77917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Integer Constants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87517" y="1752600"/>
            <a:ext cx="68580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+mj-lt"/>
              </a:rPr>
              <a:t>Decimal or hexadecimal digits</a:t>
            </a:r>
          </a:p>
          <a:p>
            <a:r>
              <a:rPr lang="en-US" altLang="en-US" dirty="0" smtClean="0">
                <a:latin typeface="+mj-lt"/>
              </a:rPr>
              <a:t>By default decimal</a:t>
            </a:r>
          </a:p>
          <a:p>
            <a:r>
              <a:rPr lang="en-US" altLang="en-US" dirty="0" smtClean="0">
                <a:latin typeface="+mj-lt"/>
              </a:rPr>
              <a:t>Decimal optional leading – </a:t>
            </a:r>
            <a:r>
              <a:rPr lang="en-US" altLang="en-US" dirty="0">
                <a:latin typeface="+mj-lt"/>
              </a:rPr>
              <a:t>sign</a:t>
            </a:r>
          </a:p>
          <a:p>
            <a:r>
              <a:rPr lang="en-US" altLang="en-US" dirty="0" smtClean="0">
                <a:latin typeface="+mj-lt"/>
              </a:rPr>
              <a:t>Hexadecimal begins with 0x</a:t>
            </a:r>
          </a:p>
          <a:p>
            <a:pPr lvl="1">
              <a:buFontTx/>
              <a:buNone/>
            </a:pPr>
            <a:endParaRPr lang="en-US" altLang="en-US" dirty="0" smtClean="0">
              <a:latin typeface="+mj-lt"/>
            </a:endParaRPr>
          </a:p>
          <a:p>
            <a:pPr>
              <a:buFontTx/>
              <a:buNone/>
            </a:pPr>
            <a:r>
              <a:rPr lang="en-US" altLang="en-US" dirty="0" smtClean="0">
                <a:latin typeface="+mj-lt"/>
              </a:rPr>
              <a:t>Examples: 30, 0x6A, -42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+mj-lt"/>
              </a:rPr>
              <a:t>Illegal: +256, -0xCB</a:t>
            </a:r>
          </a:p>
        </p:txBody>
      </p:sp>
    </p:spTree>
    <p:extLst>
      <p:ext uri="{BB962C8B-B14F-4D97-AF65-F5344CB8AC3E}">
        <p14:creationId xmlns:p14="http://schemas.microsoft.com/office/powerpoint/2010/main" val="29260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2B8116-1EE5-4B50-888E-9FD81B1D193E}" type="slidenum">
              <a:rPr lang="en-US" altLang="en-US" sz="1600">
                <a:latin typeface="Times New Roman" pitchFamily="18" charset="0"/>
              </a:rPr>
              <a:pPr eaLnBrk="1" hangingPunct="1"/>
              <a:t>5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11430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/>
              <a:t>Character and String Constants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Enclose strings in double quotes</a:t>
            </a:r>
          </a:p>
          <a:p>
            <a:pPr lvl="1"/>
            <a:r>
              <a:rPr lang="en-US" altLang="en-US" dirty="0" smtClean="0"/>
              <a:t>Each character occupies a single byte</a:t>
            </a:r>
          </a:p>
          <a:p>
            <a:pPr lvl="1"/>
            <a:r>
              <a:rPr lang="en-US" altLang="en-US" dirty="0" smtClean="0"/>
              <a:t>In C style, strings end with zero</a:t>
            </a:r>
          </a:p>
          <a:p>
            <a:pPr lvl="1"/>
            <a:r>
              <a:rPr lang="en-US" altLang="en-US" dirty="0" smtClean="0"/>
              <a:t>Special characters follow C convention: \n \t \"</a:t>
            </a:r>
          </a:p>
          <a:p>
            <a:pPr lvl="1"/>
            <a:r>
              <a:rPr lang="en-US" altLang="en-US" dirty="0"/>
              <a:t>"ABC" </a:t>
            </a:r>
          </a:p>
          <a:p>
            <a:pPr lvl="1"/>
            <a:r>
              <a:rPr lang="en-US" altLang="en-US" dirty="0" smtClean="0"/>
              <a:t>"This is a two line string. \n Here is the second line." </a:t>
            </a:r>
          </a:p>
          <a:p>
            <a:pPr lvl="1"/>
            <a:r>
              <a:rPr lang="en-US" altLang="en-US" dirty="0" smtClean="0"/>
              <a:t>"Say \"Goodnight\", Gracie."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2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E046FD-2DC0-4302-8687-7537E1F68AF6}" type="slidenum">
              <a:rPr lang="en-US" altLang="en-US" sz="1600">
                <a:latin typeface="Times New Roman" pitchFamily="18" charset="0"/>
              </a:rPr>
              <a:pPr eaLnBrk="1" hangingPunct="1"/>
              <a:t>6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877614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 smtClean="0"/>
              <a:t>Reserved Words and Identifiers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2020614"/>
            <a:ext cx="7772400" cy="3733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Reserved words cannot be used as identifiers</a:t>
            </a:r>
          </a:p>
          <a:p>
            <a:pPr lvl="1"/>
            <a:r>
              <a:rPr lang="en-US" altLang="en-US" dirty="0" smtClean="0"/>
              <a:t>Instruction mnemonics, directives</a:t>
            </a:r>
          </a:p>
          <a:p>
            <a:pPr lvl="1"/>
            <a:r>
              <a:rPr lang="en-US" altLang="en-US" dirty="0" smtClean="0"/>
              <a:t>See Quick Reference in Appendix A</a:t>
            </a:r>
          </a:p>
          <a:p>
            <a:r>
              <a:rPr lang="en-US" altLang="en-US" dirty="0" smtClean="0"/>
              <a:t>Identifiers</a:t>
            </a:r>
          </a:p>
          <a:p>
            <a:pPr lvl="1"/>
            <a:r>
              <a:rPr lang="en-US" altLang="en-US" dirty="0" smtClean="0"/>
              <a:t>No specified length (but be reasonable)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C</a:t>
            </a:r>
            <a:r>
              <a:rPr lang="en-US" altLang="en-US" dirty="0" smtClean="0"/>
              <a:t>ase sensitive</a:t>
            </a:r>
          </a:p>
          <a:p>
            <a:pPr lvl="1"/>
            <a:r>
              <a:rPr lang="en-US" altLang="en-US" dirty="0" smtClean="0"/>
              <a:t>Consist of letters, numbers, _, or .</a:t>
            </a:r>
          </a:p>
          <a:p>
            <a:pPr lvl="1"/>
            <a:r>
              <a:rPr lang="en-US" altLang="en-US" dirty="0" smtClean="0"/>
              <a:t>first character cannot be a number</a:t>
            </a:r>
          </a:p>
        </p:txBody>
      </p:sp>
    </p:spTree>
    <p:extLst>
      <p:ext uri="{BB962C8B-B14F-4D97-AF65-F5344CB8AC3E}">
        <p14:creationId xmlns:p14="http://schemas.microsoft.com/office/powerpoint/2010/main" val="97860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BDF291-ED15-4002-9628-C5883BAEF29E}" type="slidenum">
              <a:rPr lang="en-US" altLang="en-US" sz="1600">
                <a:latin typeface="Times New Roman" pitchFamily="18" charset="0"/>
              </a:rPr>
              <a:pPr eaLnBrk="1" hangingPunct="1"/>
              <a:t>7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1026"/>
          <p:cNvSpPr txBox="1">
            <a:spLocks noChangeArrowheads="1"/>
          </p:cNvSpPr>
          <p:nvPr/>
        </p:nvSpPr>
        <p:spPr>
          <a:xfrm>
            <a:off x="717331" y="893379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Directives</a:t>
            </a:r>
          </a:p>
        </p:txBody>
      </p:sp>
      <p:sp>
        <p:nvSpPr>
          <p:cNvPr id="7" name="Rectangle 1027"/>
          <p:cNvSpPr txBox="1">
            <a:spLocks noChangeArrowheads="1"/>
          </p:cNvSpPr>
          <p:nvPr/>
        </p:nvSpPr>
        <p:spPr>
          <a:xfrm>
            <a:off x="1022131" y="2112579"/>
            <a:ext cx="6781800" cy="3429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Commands that are recognized and acted upon by the assembler</a:t>
            </a:r>
          </a:p>
          <a:p>
            <a:pPr lvl="1"/>
            <a:r>
              <a:rPr lang="en-US" altLang="en-US" dirty="0" smtClean="0"/>
              <a:t>Not part of the processor instruction set</a:t>
            </a:r>
          </a:p>
          <a:p>
            <a:pPr lvl="1"/>
            <a:r>
              <a:rPr lang="en-US" altLang="en-US" dirty="0" smtClean="0"/>
              <a:t>Used to declare code, data areas, define data, etc.</a:t>
            </a:r>
          </a:p>
          <a:p>
            <a:r>
              <a:rPr lang="en-US" altLang="en-US" dirty="0" smtClean="0"/>
              <a:t>Different assemblers have different directives</a:t>
            </a:r>
          </a:p>
          <a:p>
            <a:pPr lvl="1"/>
            <a:r>
              <a:rPr lang="en-US" altLang="en-US" dirty="0" smtClean="0"/>
              <a:t>MASM, for example, has directives to declare platform type and delineate procedures.</a:t>
            </a:r>
          </a:p>
        </p:txBody>
      </p:sp>
    </p:spTree>
    <p:extLst>
      <p:ext uri="{BB962C8B-B14F-4D97-AF65-F5344CB8AC3E}">
        <p14:creationId xmlns:p14="http://schemas.microsoft.com/office/powerpoint/2010/main" val="2671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3F209E-9AB5-4E95-9E82-027BACE9D9F5}" type="slidenum">
              <a:rPr lang="en-US" altLang="en-US" sz="1600">
                <a:latin typeface="Times New Roman" pitchFamily="18" charset="0"/>
              </a:rPr>
              <a:pPr eaLnBrk="1" hangingPunct="1"/>
              <a:t>8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Instructions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143000" y="2209800"/>
            <a:ext cx="7010400" cy="4495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Assembled into machine code by assembler</a:t>
            </a:r>
          </a:p>
          <a:p>
            <a:r>
              <a:rPr lang="en-US" altLang="en-US" dirty="0" smtClean="0"/>
              <a:t>Executed at runtime by the CPU</a:t>
            </a:r>
          </a:p>
          <a:p>
            <a:r>
              <a:rPr lang="en-US" altLang="en-US" dirty="0" smtClean="0"/>
              <a:t>An instruction may contain:</a:t>
            </a:r>
          </a:p>
          <a:p>
            <a:pPr lvl="1"/>
            <a:r>
              <a:rPr lang="en-US" altLang="en-US" dirty="0" smtClean="0"/>
              <a:t>Label		(optional)</a:t>
            </a:r>
          </a:p>
          <a:p>
            <a:pPr lvl="1"/>
            <a:r>
              <a:rPr lang="en-US" altLang="en-US" dirty="0" smtClean="0"/>
              <a:t>Mnemonic	(required)</a:t>
            </a:r>
          </a:p>
          <a:p>
            <a:pPr lvl="1"/>
            <a:r>
              <a:rPr lang="en-US" altLang="en-US" dirty="0" smtClean="0"/>
              <a:t>Operands	(depends on the instruction)</a:t>
            </a:r>
          </a:p>
          <a:p>
            <a:pPr lvl="1"/>
            <a:r>
              <a:rPr lang="en-US" altLang="en-US" dirty="0" smtClean="0"/>
              <a:t>Comment	(optional)</a:t>
            </a:r>
          </a:p>
        </p:txBody>
      </p:sp>
    </p:spTree>
    <p:extLst>
      <p:ext uri="{BB962C8B-B14F-4D97-AF65-F5344CB8AC3E}">
        <p14:creationId xmlns:p14="http://schemas.microsoft.com/office/powerpoint/2010/main" val="21451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3F209E-9AB5-4E95-9E82-027BACE9D9F5}" type="slidenum">
              <a:rPr lang="en-US" altLang="en-US" sz="1600">
                <a:latin typeface="Times New Roman" pitchFamily="18" charset="0"/>
              </a:rPr>
              <a:pPr eaLnBrk="1" hangingPunct="1"/>
              <a:t>9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6" name="Rectangle 2"/>
          <p:cNvSpPr txBox="1">
            <a:spLocks noChangeArrowheads="1"/>
          </p:cNvSpPr>
          <p:nvPr/>
        </p:nvSpPr>
        <p:spPr>
          <a:xfrm>
            <a:off x="685800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Labels</a:t>
            </a: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>
          <a:xfrm>
            <a:off x="685800" y="2209800"/>
            <a:ext cx="7772400" cy="38862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Act as place markers</a:t>
            </a:r>
          </a:p>
          <a:p>
            <a:pPr lvl="1"/>
            <a:r>
              <a:rPr lang="en-US" altLang="en-US" dirty="0" smtClean="0"/>
              <a:t>marks the address in code and data</a:t>
            </a:r>
          </a:p>
          <a:p>
            <a:r>
              <a:rPr lang="en-US" altLang="en-US" dirty="0" smtClean="0"/>
              <a:t>Follow </a:t>
            </a:r>
            <a:r>
              <a:rPr lang="en-US" altLang="en-US" dirty="0" err="1" smtClean="0"/>
              <a:t>identifer</a:t>
            </a:r>
            <a:r>
              <a:rPr lang="en-US" altLang="en-US" dirty="0" smtClean="0"/>
              <a:t> rules</a:t>
            </a:r>
          </a:p>
          <a:p>
            <a:r>
              <a:rPr lang="en-US" altLang="en-US" dirty="0" smtClean="0"/>
              <a:t>Begin on first space of a line</a:t>
            </a:r>
          </a:p>
          <a:p>
            <a:r>
              <a:rPr lang="en-US" altLang="en-US" dirty="0"/>
              <a:t>End with a colon</a:t>
            </a:r>
          </a:p>
          <a:p>
            <a:pPr lvl="1"/>
            <a:r>
              <a:rPr lang="en-US" altLang="en-US" dirty="0" err="1"/>
              <a:t>LoopHere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dirty="0" err="1"/>
              <a:t>my_data</a:t>
            </a:r>
            <a:r>
              <a:rPr lang="en-US" altLang="en-US" dirty="0" smtClean="0"/>
              <a:t>:</a:t>
            </a:r>
          </a:p>
          <a:p>
            <a:pPr lvl="1"/>
            <a:r>
              <a:rPr lang="en-US" altLang="en-US" dirty="0" smtClean="0"/>
              <a:t>Illegal – my data:</a:t>
            </a:r>
            <a:endParaRPr lang="en-US" altLang="en-US" dirty="0"/>
          </a:p>
          <a:p>
            <a:pPr lvl="1"/>
            <a:r>
              <a:rPr lang="en-US" altLang="en-US" dirty="0"/>
              <a:t>Illegal – 45bytes: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361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1200</TotalTime>
  <Words>1315</Words>
  <Application>Microsoft Office PowerPoint</Application>
  <PresentationFormat>On-screen Show (4:3)</PresentationFormat>
  <Paragraphs>409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Constantia</vt:lpstr>
      <vt:lpstr>Courier New</vt:lpstr>
      <vt:lpstr>Times New Roman</vt:lpstr>
      <vt:lpstr>Wingdings 2</vt:lpstr>
      <vt:lpstr>Flow</vt:lpstr>
      <vt:lpstr>VISIO</vt:lpstr>
      <vt:lpstr>MIPS Assembly Fundamentals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Assembly Language</dc:title>
  <dc:creator>Patrick Kelley</dc:creator>
  <cp:lastModifiedBy>Patrick Kelley</cp:lastModifiedBy>
  <cp:revision>66</cp:revision>
  <dcterms:created xsi:type="dcterms:W3CDTF">2014-02-03T00:09:05Z</dcterms:created>
  <dcterms:modified xsi:type="dcterms:W3CDTF">2015-03-28T03:35:45Z</dcterms:modified>
</cp:coreProperties>
</file>